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81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a:t>Click to edit Master title style</a:t>
            </a:r>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709F738B-D9FF-4ADA-B680-918C1F46ADDA}" type="datetimeFigureOut">
              <a:rPr lang="en-US" smtClean="0"/>
              <a:pPr/>
              <a:t>6/28/2022</a:t>
            </a:fld>
            <a:endParaRPr lang="en-US"/>
          </a:p>
        </p:txBody>
      </p:sp>
      <p:sp>
        <p:nvSpPr>
          <p:cNvPr id="16" name="Slide Number Placeholder 15"/>
          <p:cNvSpPr>
            <a:spLocks noGrp="1"/>
          </p:cNvSpPr>
          <p:nvPr>
            <p:ph type="sldNum" sz="quarter" idx="11"/>
          </p:nvPr>
        </p:nvSpPr>
        <p:spPr/>
        <p:txBody>
          <a:bodyPr/>
          <a:lstStyle/>
          <a:p>
            <a:fld id="{D8B8C28B-7BEF-4A1A-9410-E6E93FABE067}"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09F738B-D9FF-4ADA-B680-918C1F46ADDA}" type="datetimeFigureOut">
              <a:rPr lang="en-US" smtClean="0"/>
              <a:pPr/>
              <a:t>6/28/2022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8C28B-7BEF-4A1A-9410-E6E93FABE0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09F738B-D9FF-4ADA-B680-918C1F46ADDA}" type="datetimeFigureOut">
              <a:rPr lang="en-US" smtClean="0"/>
              <a:pPr/>
              <a:t>6/28/2022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8C28B-7BEF-4A1A-9410-E6E93FABE0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4" name="Date Placeholder 13"/>
          <p:cNvSpPr>
            <a:spLocks noGrp="1"/>
          </p:cNvSpPr>
          <p:nvPr>
            <p:ph type="dt" sz="half" idx="14"/>
          </p:nvPr>
        </p:nvSpPr>
        <p:spPr/>
        <p:txBody>
          <a:bodyPr/>
          <a:lstStyle/>
          <a:p>
            <a:fld id="{709F738B-D9FF-4ADA-B680-918C1F46ADDA}" type="datetimeFigureOut">
              <a:rPr lang="en-US" smtClean="0"/>
              <a:pPr/>
              <a:t>6/28/2022</a:t>
            </a:fld>
            <a:endParaRPr lang="en-US"/>
          </a:p>
        </p:txBody>
      </p:sp>
      <p:sp>
        <p:nvSpPr>
          <p:cNvPr id="15" name="Slide Number Placeholder 14"/>
          <p:cNvSpPr>
            <a:spLocks noGrp="1"/>
          </p:cNvSpPr>
          <p:nvPr>
            <p:ph type="sldNum" sz="quarter" idx="15"/>
          </p:nvPr>
        </p:nvSpPr>
        <p:spPr/>
        <p:txBody>
          <a:bodyPr/>
          <a:lstStyle>
            <a:lvl1pPr algn="ctr">
              <a:defRPr/>
            </a:lvl1pPr>
          </a:lstStyle>
          <a:p>
            <a:fld id="{D8B8C28B-7BEF-4A1A-9410-E6E93FABE067}"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09F738B-D9FF-4ADA-B680-918C1F46ADDA}" type="datetimeFigureOut">
              <a:rPr lang="en-US" smtClean="0"/>
              <a:pPr/>
              <a:t>6/28/2022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8C28B-7BEF-4A1A-9410-E6E93FABE067}"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a:t>Click to edit Master title style</a:t>
            </a:r>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09F738B-D9FF-4ADA-B680-918C1F46ADDA}" type="datetimeFigureOut">
              <a:rPr lang="en-US" smtClean="0"/>
              <a:pPr/>
              <a:t>6/28/2022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B8C28B-7BEF-4A1A-9410-E6E93FABE067}" type="slidenum">
              <a:rPr lang="en-US" smtClean="0"/>
              <a:pPr/>
              <a:t>‹#›</a:t>
            </a:fld>
            <a:endParaRPr lang="en-US"/>
          </a:p>
        </p:txBody>
      </p:sp>
      <p:sp>
        <p:nvSpPr>
          <p:cNvPr id="2" name="Title 1"/>
          <p:cNvSpPr>
            <a:spLocks noGrp="1"/>
          </p:cNvSpPr>
          <p:nvPr>
            <p:ph type="title"/>
          </p:nvPr>
        </p:nvSpPr>
        <p:spPr/>
        <p:txBody>
          <a:bodyPr/>
          <a:lstStyle/>
          <a:p>
            <a:r>
              <a:rPr kumimoji="0" lang="en-US"/>
              <a:t>Click to edit Master title style</a:t>
            </a:r>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D8B8C28B-7BEF-4A1A-9410-E6E93FABE067}"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709F738B-D9FF-4ADA-B680-918C1F46ADDA}" type="datetimeFigureOut">
              <a:rPr lang="en-US" smtClean="0"/>
              <a:pPr/>
              <a:t>6/28/2022</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a:t>Click to edit Master title style</a:t>
            </a:r>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09F738B-D9FF-4ADA-B680-918C1F46ADDA}" type="datetimeFigureOut">
              <a:rPr lang="en-US" smtClean="0"/>
              <a:pPr/>
              <a:t>6/28/2022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B8C28B-7BEF-4A1A-9410-E6E93FABE067}" type="slidenum">
              <a:rPr lang="en-US" smtClean="0"/>
              <a:pPr/>
              <a:t>‹#›</a:t>
            </a:fld>
            <a:endParaRPr lang="en-US"/>
          </a:p>
        </p:txBody>
      </p:sp>
      <p:sp>
        <p:nvSpPr>
          <p:cNvPr id="2" name="Title 1"/>
          <p:cNvSpPr>
            <a:spLocks noGrp="1"/>
          </p:cNvSpPr>
          <p:nvPr>
            <p:ph type="title"/>
          </p:nvPr>
        </p:nvSpPr>
        <p:spPr/>
        <p:txBody>
          <a:bodyPr/>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9F738B-D9FF-4ADA-B680-918C1F46ADDA}" type="datetimeFigureOut">
              <a:rPr lang="en-US" smtClean="0"/>
              <a:pPr/>
              <a:t>6/28/2022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B8C28B-7BEF-4A1A-9410-E6E93FABE0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a:t>Click to edit Master title style</a:t>
            </a:r>
          </a:p>
        </p:txBody>
      </p:sp>
      <p:sp>
        <p:nvSpPr>
          <p:cNvPr id="8" name="Date Placeholder 7"/>
          <p:cNvSpPr>
            <a:spLocks noGrp="1"/>
          </p:cNvSpPr>
          <p:nvPr>
            <p:ph type="dt" sz="half" idx="14"/>
          </p:nvPr>
        </p:nvSpPr>
        <p:spPr/>
        <p:txBody>
          <a:bodyPr/>
          <a:lstStyle/>
          <a:p>
            <a:fld id="{709F738B-D9FF-4ADA-B680-918C1F46ADDA}" type="datetimeFigureOut">
              <a:rPr lang="en-US" smtClean="0"/>
              <a:pPr/>
              <a:t>6/28/2022</a:t>
            </a:fld>
            <a:endParaRPr lang="en-US"/>
          </a:p>
        </p:txBody>
      </p:sp>
      <p:sp>
        <p:nvSpPr>
          <p:cNvPr id="9" name="Slide Number Placeholder 8"/>
          <p:cNvSpPr>
            <a:spLocks noGrp="1"/>
          </p:cNvSpPr>
          <p:nvPr>
            <p:ph type="sldNum" sz="quarter" idx="15"/>
          </p:nvPr>
        </p:nvSpPr>
        <p:spPr/>
        <p:txBody>
          <a:bodyPr/>
          <a:lstStyle/>
          <a:p>
            <a:fld id="{D8B8C28B-7BEF-4A1A-9410-E6E93FABE067}"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a:t>Click to edit Master title style</a:t>
            </a:r>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a:t>Click icon to add picture</a:t>
            </a:r>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8" name="Date Placeholder 7"/>
          <p:cNvSpPr>
            <a:spLocks noGrp="1"/>
          </p:cNvSpPr>
          <p:nvPr>
            <p:ph type="dt" sz="half" idx="10"/>
          </p:nvPr>
        </p:nvSpPr>
        <p:spPr/>
        <p:txBody>
          <a:bodyPr/>
          <a:lstStyle/>
          <a:p>
            <a:fld id="{709F738B-D9FF-4ADA-B680-918C1F46ADDA}" type="datetimeFigureOut">
              <a:rPr lang="en-US" smtClean="0"/>
              <a:pPr/>
              <a:t>6/28/2022</a:t>
            </a:fld>
            <a:endParaRPr lang="en-US"/>
          </a:p>
        </p:txBody>
      </p:sp>
      <p:sp>
        <p:nvSpPr>
          <p:cNvPr id="9" name="Slide Number Placeholder 8"/>
          <p:cNvSpPr>
            <a:spLocks noGrp="1"/>
          </p:cNvSpPr>
          <p:nvPr>
            <p:ph type="sldNum" sz="quarter" idx="11"/>
          </p:nvPr>
        </p:nvSpPr>
        <p:spPr/>
        <p:txBody>
          <a:bodyPr/>
          <a:lstStyle/>
          <a:p>
            <a:fld id="{D8B8C28B-7BEF-4A1A-9410-E6E93FABE067}"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09F738B-D9FF-4ADA-B680-918C1F46ADDA}" type="datetimeFigureOut">
              <a:rPr lang="en-US" smtClean="0"/>
              <a:pPr/>
              <a:t>6/28/2022</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8B8C28B-7BEF-4A1A-9410-E6E93FABE067}"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a:t>Click to edit Master title style</a:t>
            </a: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914400"/>
            <a:ext cx="8839200" cy="5715000"/>
          </a:xfrm>
        </p:spPr>
        <p:txBody>
          <a:bodyPr>
            <a:normAutofit/>
          </a:bodyPr>
          <a:lstStyle/>
          <a:p>
            <a:pPr algn="just">
              <a:buNone/>
            </a:pPr>
            <a:r>
              <a:rPr lang="en-US" dirty="0"/>
              <a:t>		</a:t>
            </a:r>
            <a:r>
              <a:rPr lang="en-US" dirty="0">
                <a:solidFill>
                  <a:schemeClr val="bg1"/>
                </a:solidFill>
              </a:rPr>
              <a:t>In 1600 AD, the British Merchants had formed the trading company in London and this was known as ‘East India Company’. The company obtained permission from the Queen Elizabeth-I to carry on trade and commerce in the eastern countries for a period of fifteen years. Accordingly the company came to </a:t>
            </a:r>
            <a:r>
              <a:rPr lang="en-US" dirty="0" err="1">
                <a:solidFill>
                  <a:schemeClr val="bg1"/>
                </a:solidFill>
              </a:rPr>
              <a:t>Surat</a:t>
            </a:r>
            <a:r>
              <a:rPr lang="en-US" dirty="0">
                <a:solidFill>
                  <a:schemeClr val="bg1"/>
                </a:solidFill>
              </a:rPr>
              <a:t> and established its trade centre at </a:t>
            </a:r>
            <a:r>
              <a:rPr lang="en-US" dirty="0" err="1">
                <a:solidFill>
                  <a:schemeClr val="bg1"/>
                </a:solidFill>
              </a:rPr>
              <a:t>Surat</a:t>
            </a:r>
            <a:r>
              <a:rPr lang="en-US" dirty="0">
                <a:solidFill>
                  <a:schemeClr val="bg1"/>
                </a:solidFill>
              </a:rPr>
              <a:t>. After establishing its trade centre at </a:t>
            </a:r>
            <a:r>
              <a:rPr lang="en-US" dirty="0" err="1">
                <a:solidFill>
                  <a:schemeClr val="bg1"/>
                </a:solidFill>
              </a:rPr>
              <a:t>Surat</a:t>
            </a:r>
            <a:r>
              <a:rPr lang="en-US" dirty="0">
                <a:solidFill>
                  <a:schemeClr val="bg1"/>
                </a:solidFill>
              </a:rPr>
              <a:t>, the company took permission from King Jahangir to extent its trade centers in different parts of the country. Accordingly the king Jahangir also gave them permission. After getting permission the company extended their trade centers in different parts of the country like- Madras, Bombay, Calcutta and Bihar.</a:t>
            </a:r>
          </a:p>
        </p:txBody>
      </p:sp>
      <p:sp>
        <p:nvSpPr>
          <p:cNvPr id="4" name="Title 3"/>
          <p:cNvSpPr>
            <a:spLocks noGrp="1"/>
          </p:cNvSpPr>
          <p:nvPr>
            <p:ph type="title"/>
          </p:nvPr>
        </p:nvSpPr>
        <p:spPr>
          <a:xfrm>
            <a:off x="0" y="-228600"/>
            <a:ext cx="8229600" cy="1371600"/>
          </a:xfrm>
        </p:spPr>
        <p:txBody>
          <a:bodyPr>
            <a:normAutofit fontScale="90000"/>
          </a:bodyPr>
          <a:lstStyle/>
          <a:p>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r>
              <a:rPr lang="en-US" sz="3600" b="1" dirty="0">
                <a:solidFill>
                  <a:srgbClr val="C00000"/>
                </a:solidFill>
              </a:rPr>
              <a:t>Charter Act of 1813:</a:t>
            </a:r>
            <a:br>
              <a:rPr lang="en-US" sz="3600" dirty="0">
                <a:solidFill>
                  <a:srgbClr val="C00000"/>
                </a:solidFill>
              </a:rPr>
            </a:br>
            <a:endParaRPr lang="en-US" dirty="0">
              <a:solidFill>
                <a:srgbClr val="C00000"/>
              </a:solidFill>
            </a:endParaRPr>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8686800" cy="5562600"/>
          </a:xfrm>
        </p:spPr>
        <p:txBody>
          <a:bodyPr/>
          <a:lstStyle/>
          <a:p>
            <a:pPr algn="just">
              <a:buNone/>
            </a:pPr>
            <a:r>
              <a:rPr lang="en-US" dirty="0"/>
              <a:t>		</a:t>
            </a:r>
            <a:r>
              <a:rPr lang="en-US" b="1" dirty="0">
                <a:solidFill>
                  <a:schemeClr val="bg1"/>
                </a:solidFill>
                <a:latin typeface="Times New Roman" panose="02020603050405020304" pitchFamily="18" charset="0"/>
                <a:cs typeface="Times New Roman" panose="02020603050405020304" pitchFamily="18" charset="0"/>
              </a:rPr>
              <a:t>The educational provision of the Charter Act of 1813 had naturally made the Indian people more conscious of their education and culture. At that time there were different agencies undertaking educational responsibilities in India. These include  the Christian missionaries, the Classical groups of Pundits and </a:t>
            </a:r>
            <a:r>
              <a:rPr lang="en-US" b="1" dirty="0" err="1">
                <a:solidFill>
                  <a:schemeClr val="bg1"/>
                </a:solidFill>
                <a:latin typeface="Times New Roman" panose="02020603050405020304" pitchFamily="18" charset="0"/>
                <a:cs typeface="Times New Roman" panose="02020603050405020304" pitchFamily="18" charset="0"/>
              </a:rPr>
              <a:t>Maulabies</a:t>
            </a:r>
            <a:r>
              <a:rPr lang="en-US" b="1" dirty="0">
                <a:solidFill>
                  <a:schemeClr val="bg1"/>
                </a:solidFill>
                <a:latin typeface="Times New Roman" panose="02020603050405020304" pitchFamily="18" charset="0"/>
                <a:cs typeface="Times New Roman" panose="02020603050405020304" pitchFamily="18" charset="0"/>
              </a:rPr>
              <a:t>, the oriental party of Englishmen supporting the cause of classical languages like Sanskrit, Arabic and Persian and the </a:t>
            </a:r>
            <a:r>
              <a:rPr lang="en-US" b="1" dirty="0" err="1">
                <a:solidFill>
                  <a:schemeClr val="bg1"/>
                </a:solidFill>
                <a:latin typeface="Times New Roman" panose="02020603050405020304" pitchFamily="18" charset="0"/>
                <a:cs typeface="Times New Roman" panose="02020603050405020304" pitchFamily="18" charset="0"/>
              </a:rPr>
              <a:t>Anglicists</a:t>
            </a:r>
            <a:r>
              <a:rPr lang="en-US" b="1" dirty="0">
                <a:solidFill>
                  <a:schemeClr val="bg1"/>
                </a:solidFill>
                <a:latin typeface="Times New Roman" panose="02020603050405020304" pitchFamily="18" charset="0"/>
                <a:cs typeface="Times New Roman" panose="02020603050405020304" pitchFamily="18" charset="0"/>
              </a:rPr>
              <a:t> party supporting the cause of English education. They all came forward to work on their own behalf.</a:t>
            </a:r>
          </a:p>
          <a:p>
            <a:pPr>
              <a:buNone/>
            </a:pPr>
            <a:endParaRPr lang="en-US" dirty="0"/>
          </a:p>
        </p:txBody>
      </p:sp>
      <p:sp>
        <p:nvSpPr>
          <p:cNvPr id="2" name="Title 1"/>
          <p:cNvSpPr>
            <a:spLocks noGrp="1"/>
          </p:cNvSpPr>
          <p:nvPr>
            <p:ph type="title"/>
          </p:nvPr>
        </p:nvSpPr>
        <p:spPr>
          <a:xfrm>
            <a:off x="457200" y="274638"/>
            <a:ext cx="8229600" cy="1020762"/>
          </a:xfrm>
        </p:spPr>
        <p:txBody>
          <a:bodyPr>
            <a:normAutofit fontScale="90000"/>
          </a:bodyPr>
          <a:lstStyle/>
          <a:p>
            <a:pPr algn="l"/>
            <a:br>
              <a:rPr lang="en-US" b="1" dirty="0"/>
            </a:br>
            <a:r>
              <a:rPr lang="en-US" sz="4000" b="1" dirty="0" err="1">
                <a:solidFill>
                  <a:srgbClr val="C00000"/>
                </a:solidFill>
                <a:latin typeface="Times New Roman" panose="02020603050405020304" pitchFamily="18" charset="0"/>
                <a:cs typeface="Times New Roman" panose="02020603050405020304" pitchFamily="18" charset="0"/>
              </a:rPr>
              <a:t>Anglicists</a:t>
            </a:r>
            <a:r>
              <a:rPr lang="en-US" sz="4000" b="1" dirty="0">
                <a:solidFill>
                  <a:srgbClr val="C00000"/>
                </a:solidFill>
                <a:latin typeface="Times New Roman" panose="02020603050405020304" pitchFamily="18" charset="0"/>
                <a:cs typeface="Times New Roman" panose="02020603050405020304" pitchFamily="18" charset="0"/>
              </a:rPr>
              <a:t>- Classicists Controversy</a:t>
            </a:r>
            <a:br>
              <a:rPr lang="en-US" dirty="0"/>
            </a:br>
            <a:endParaRPr lang="en-US" dirty="0"/>
          </a:p>
        </p:txBody>
      </p:sp>
    </p:spTree>
  </p:cSld>
  <p:clrMapOvr>
    <a:masterClrMapping/>
  </p:clrMapOvr>
  <p:transition>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70000" lnSpcReduction="20000"/>
          </a:bodyPr>
          <a:lstStyle/>
          <a:p>
            <a:pPr algn="just">
              <a:buNone/>
            </a:pPr>
            <a:r>
              <a:rPr lang="en-US" dirty="0"/>
              <a:t>		</a:t>
            </a:r>
            <a:r>
              <a:rPr lang="en-US" sz="3400" dirty="0">
                <a:solidFill>
                  <a:schemeClr val="bg1"/>
                </a:solidFill>
              </a:rPr>
              <a:t>According to Charter Act of 1813, the East India Company was compelled to shoulder the educational responsibility of the Indian masses. At that time, there was no Education Department under the East India Company to decide educational grant of the Charter Act of 1813. So, in 1823, the Governor General in Council appointed a ‘General Committee of Public Instruction’ for Bengal presidency and the grant of one </a:t>
            </a:r>
            <a:r>
              <a:rPr lang="en-US" sz="3400" dirty="0" err="1">
                <a:solidFill>
                  <a:schemeClr val="bg1"/>
                </a:solidFill>
              </a:rPr>
              <a:t>lac</a:t>
            </a:r>
            <a:r>
              <a:rPr lang="en-US" sz="3400" dirty="0">
                <a:solidFill>
                  <a:schemeClr val="bg1"/>
                </a:solidFill>
              </a:rPr>
              <a:t> of rupees provided by the Charter Act of 1813 was placed at the disposal of the committee. This committee was consisted of ten members as Europeans. But the Charter Act of 1813 did not state clearly about the objectives of Indian education or about the medium of instruction to be adopted or about the agency to undertake the charge of education. It simply said as “a sum of not less than one </a:t>
            </a:r>
            <a:r>
              <a:rPr lang="en-US" sz="3400" dirty="0" err="1">
                <a:solidFill>
                  <a:schemeClr val="bg1"/>
                </a:solidFill>
              </a:rPr>
              <a:t>lac</a:t>
            </a:r>
            <a:r>
              <a:rPr lang="en-US" sz="3400" dirty="0">
                <a:solidFill>
                  <a:schemeClr val="bg1"/>
                </a:solidFill>
              </a:rPr>
              <a:t> of rupees shall be set apart annually by the company and applied for the revival and improvement of literature and the encouragement of learned natives of India and for the introduction and promotion of knowledge of sciences among the inhabitants of British territories of India”.</a:t>
            </a:r>
            <a:endParaRPr lang="en-US" dirty="0">
              <a:solidFill>
                <a:schemeClr val="bg1"/>
              </a:solidFill>
            </a:endParaRPr>
          </a:p>
        </p:txBody>
      </p:sp>
    </p:spTree>
  </p:cSld>
  <p:clrMapOvr>
    <a:masterClrMapping/>
  </p:clrMapOvr>
  <p:transition>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91600" cy="6629400"/>
          </a:xfrm>
        </p:spPr>
        <p:txBody>
          <a:bodyPr>
            <a:normAutofit fontScale="55000" lnSpcReduction="20000"/>
          </a:bodyPr>
          <a:lstStyle/>
          <a:p>
            <a:pPr algn="just">
              <a:buNone/>
            </a:pPr>
            <a:r>
              <a:rPr lang="en-US" dirty="0"/>
              <a:t>		</a:t>
            </a:r>
            <a:r>
              <a:rPr lang="en-US" sz="4400" dirty="0">
                <a:solidFill>
                  <a:schemeClr val="bg1"/>
                </a:solidFill>
                <a:latin typeface="Times New Roman" panose="02020603050405020304" pitchFamily="18" charset="0"/>
                <a:cs typeface="Times New Roman" panose="02020603050405020304" pitchFamily="18" charset="0"/>
              </a:rPr>
              <a:t>So when the committee was formed out of ten members, five members were in favor of giving education through Indian classical languages and they were known as </a:t>
            </a:r>
            <a:r>
              <a:rPr lang="en-US" sz="4400" dirty="0" err="1">
                <a:solidFill>
                  <a:schemeClr val="bg1"/>
                </a:solidFill>
                <a:latin typeface="Times New Roman" panose="02020603050405020304" pitchFamily="18" charset="0"/>
                <a:cs typeface="Times New Roman" panose="02020603050405020304" pitchFamily="18" charset="0"/>
              </a:rPr>
              <a:t>orientalists</a:t>
            </a:r>
            <a:r>
              <a:rPr lang="en-US" sz="4400" dirty="0">
                <a:solidFill>
                  <a:schemeClr val="bg1"/>
                </a:solidFill>
                <a:latin typeface="Times New Roman" panose="02020603050405020304" pitchFamily="18" charset="0"/>
                <a:cs typeface="Times New Roman" panose="02020603050405020304" pitchFamily="18" charset="0"/>
              </a:rPr>
              <a:t>/ classicists. They were H.T. </a:t>
            </a:r>
            <a:r>
              <a:rPr lang="en-US" sz="4400" dirty="0" err="1">
                <a:solidFill>
                  <a:schemeClr val="bg1"/>
                </a:solidFill>
                <a:latin typeface="Times New Roman" panose="02020603050405020304" pitchFamily="18" charset="0"/>
                <a:cs typeface="Times New Roman" panose="02020603050405020304" pitchFamily="18" charset="0"/>
              </a:rPr>
              <a:t>Prencep</a:t>
            </a:r>
            <a:r>
              <a:rPr lang="en-US" sz="4400" dirty="0">
                <a:solidFill>
                  <a:schemeClr val="bg1"/>
                </a:solidFill>
                <a:latin typeface="Times New Roman" panose="02020603050405020304" pitchFamily="18" charset="0"/>
                <a:cs typeface="Times New Roman" panose="02020603050405020304" pitchFamily="18" charset="0"/>
              </a:rPr>
              <a:t>, Lord </a:t>
            </a:r>
            <a:r>
              <a:rPr lang="en-US" sz="4400" dirty="0" err="1">
                <a:solidFill>
                  <a:schemeClr val="bg1"/>
                </a:solidFill>
                <a:latin typeface="Times New Roman" panose="02020603050405020304" pitchFamily="18" charset="0"/>
                <a:cs typeface="Times New Roman" panose="02020603050405020304" pitchFamily="18" charset="0"/>
              </a:rPr>
              <a:t>Minto</a:t>
            </a:r>
            <a:r>
              <a:rPr lang="en-US" sz="4400" dirty="0">
                <a:solidFill>
                  <a:schemeClr val="bg1"/>
                </a:solidFill>
                <a:latin typeface="Times New Roman" panose="02020603050405020304" pitchFamily="18" charset="0"/>
                <a:cs typeface="Times New Roman" panose="02020603050405020304" pitchFamily="18" charset="0"/>
              </a:rPr>
              <a:t>, </a:t>
            </a:r>
            <a:r>
              <a:rPr lang="en-US" sz="4400" dirty="0" err="1">
                <a:solidFill>
                  <a:schemeClr val="bg1"/>
                </a:solidFill>
                <a:latin typeface="Times New Roman" panose="02020603050405020304" pitchFamily="18" charset="0"/>
                <a:cs typeface="Times New Roman" panose="02020603050405020304" pitchFamily="18" charset="0"/>
              </a:rPr>
              <a:t>warent</a:t>
            </a:r>
            <a:r>
              <a:rPr lang="en-US" sz="4400" dirty="0">
                <a:solidFill>
                  <a:schemeClr val="bg1"/>
                </a:solidFill>
                <a:latin typeface="Times New Roman" panose="02020603050405020304" pitchFamily="18" charset="0"/>
                <a:cs typeface="Times New Roman" panose="02020603050405020304" pitchFamily="18" charset="0"/>
              </a:rPr>
              <a:t> </a:t>
            </a:r>
            <a:r>
              <a:rPr lang="en-US" sz="4400" dirty="0" err="1">
                <a:solidFill>
                  <a:schemeClr val="bg1"/>
                </a:solidFill>
                <a:latin typeface="Times New Roman" panose="02020603050405020304" pitchFamily="18" charset="0"/>
                <a:cs typeface="Times New Roman" panose="02020603050405020304" pitchFamily="18" charset="0"/>
              </a:rPr>
              <a:t>Hestings</a:t>
            </a:r>
            <a:r>
              <a:rPr lang="en-US" sz="4400" dirty="0">
                <a:solidFill>
                  <a:schemeClr val="bg1"/>
                </a:solidFill>
                <a:latin typeface="Times New Roman" panose="02020603050405020304" pitchFamily="18" charset="0"/>
                <a:cs typeface="Times New Roman" panose="02020603050405020304" pitchFamily="18" charset="0"/>
              </a:rPr>
              <a:t> and H.H. Wilson. H.T. </a:t>
            </a:r>
            <a:r>
              <a:rPr lang="en-US" sz="4400" dirty="0" err="1">
                <a:solidFill>
                  <a:schemeClr val="bg1"/>
                </a:solidFill>
                <a:latin typeface="Times New Roman" panose="02020603050405020304" pitchFamily="18" charset="0"/>
                <a:cs typeface="Times New Roman" panose="02020603050405020304" pitchFamily="18" charset="0"/>
              </a:rPr>
              <a:t>Prencep</a:t>
            </a:r>
            <a:r>
              <a:rPr lang="en-US" sz="4400" dirty="0">
                <a:solidFill>
                  <a:schemeClr val="bg1"/>
                </a:solidFill>
                <a:latin typeface="Times New Roman" panose="02020603050405020304" pitchFamily="18" charset="0"/>
                <a:cs typeface="Times New Roman" panose="02020603050405020304" pitchFamily="18" charset="0"/>
              </a:rPr>
              <a:t> was the leader of the oriental party. According to them, education should be provided to the Indian masses through the Classical languages i.e. Sanskrit, Arabic and Persian. According to them, Indian literature and culture should be developed through these languages. On the other hand, the remaining five members were </a:t>
            </a:r>
            <a:r>
              <a:rPr lang="en-US" sz="4400" dirty="0" err="1">
                <a:solidFill>
                  <a:schemeClr val="bg1"/>
                </a:solidFill>
                <a:latin typeface="Times New Roman" panose="02020603050405020304" pitchFamily="18" charset="0"/>
                <a:cs typeface="Times New Roman" panose="02020603050405020304" pitchFamily="18" charset="0"/>
              </a:rPr>
              <a:t>infavour</a:t>
            </a:r>
            <a:r>
              <a:rPr lang="en-US" sz="4400" dirty="0">
                <a:solidFill>
                  <a:schemeClr val="bg1"/>
                </a:solidFill>
                <a:latin typeface="Times New Roman" panose="02020603050405020304" pitchFamily="18" charset="0"/>
                <a:cs typeface="Times New Roman" panose="02020603050405020304" pitchFamily="18" charset="0"/>
              </a:rPr>
              <a:t> of providing education to the Indian people through the English language and they were known as the </a:t>
            </a:r>
            <a:r>
              <a:rPr lang="en-US" sz="4400" dirty="0" err="1">
                <a:solidFill>
                  <a:schemeClr val="bg1"/>
                </a:solidFill>
                <a:latin typeface="Times New Roman" panose="02020603050405020304" pitchFamily="18" charset="0"/>
                <a:cs typeface="Times New Roman" panose="02020603050405020304" pitchFamily="18" charset="0"/>
              </a:rPr>
              <a:t>Anglicists</a:t>
            </a:r>
            <a:r>
              <a:rPr lang="en-US" sz="4400" dirty="0">
                <a:solidFill>
                  <a:schemeClr val="bg1"/>
                </a:solidFill>
                <a:latin typeface="Times New Roman" panose="02020603050405020304" pitchFamily="18" charset="0"/>
                <a:cs typeface="Times New Roman" panose="02020603050405020304" pitchFamily="18" charset="0"/>
              </a:rPr>
              <a:t>. They were the young Englishmen who were proud of their political and cultural superiority over the Indian languages, literature and culture. According to them, western knowledge should be acquired by the Indians. So, education should be provided through the English language. Lord Macaulay, the president of the committee was the chief supporter of English language and literature. Between these two groups of the </a:t>
            </a:r>
            <a:r>
              <a:rPr lang="en-US" sz="4400" i="1" dirty="0">
                <a:solidFill>
                  <a:schemeClr val="bg1"/>
                </a:solidFill>
                <a:latin typeface="Times New Roman" panose="02020603050405020304" pitchFamily="18" charset="0"/>
                <a:cs typeface="Times New Roman" panose="02020603050405020304" pitchFamily="18" charset="0"/>
              </a:rPr>
              <a:t>General Committee of Public Instruction</a:t>
            </a:r>
            <a:r>
              <a:rPr lang="en-US" sz="4400" dirty="0">
                <a:solidFill>
                  <a:schemeClr val="bg1"/>
                </a:solidFill>
                <a:latin typeface="Times New Roman" panose="02020603050405020304" pitchFamily="18" charset="0"/>
                <a:cs typeface="Times New Roman" panose="02020603050405020304" pitchFamily="18" charset="0"/>
              </a:rPr>
              <a:t>, a controversy was stated and lasted for twenty years. This controversy is known as the famous </a:t>
            </a:r>
            <a:r>
              <a:rPr lang="en-US" sz="4400" dirty="0" err="1">
                <a:solidFill>
                  <a:schemeClr val="bg1"/>
                </a:solidFill>
                <a:latin typeface="Times New Roman" panose="02020603050405020304" pitchFamily="18" charset="0"/>
                <a:cs typeface="Times New Roman" panose="02020603050405020304" pitchFamily="18" charset="0"/>
              </a:rPr>
              <a:t>Anglicists</a:t>
            </a:r>
            <a:r>
              <a:rPr lang="en-US" sz="4400" dirty="0">
                <a:solidFill>
                  <a:schemeClr val="bg1"/>
                </a:solidFill>
                <a:latin typeface="Times New Roman" panose="02020603050405020304" pitchFamily="18" charset="0"/>
                <a:cs typeface="Times New Roman" panose="02020603050405020304" pitchFamily="18" charset="0"/>
              </a:rPr>
              <a:t>-Classicists controversy in the history of Indian education. The main reasons/issues of the controversy were:</a:t>
            </a:r>
            <a:endParaRPr lang="en-US" sz="3800" dirty="0">
              <a:solidFill>
                <a:schemeClr val="bg1"/>
              </a:solidFill>
              <a:latin typeface="Times New Roman" panose="02020603050405020304" pitchFamily="18" charset="0"/>
              <a:cs typeface="Times New Roman" panose="02020603050405020304" pitchFamily="18" charset="0"/>
            </a:endParaRPr>
          </a:p>
          <a:p>
            <a:endParaRPr lang="en-US" dirty="0"/>
          </a:p>
        </p:txBody>
      </p:sp>
    </p:spTree>
  </p:cSld>
  <p:clrMapOvr>
    <a:masterClrMapping/>
  </p:clrMapOvr>
  <p:transition>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629400"/>
          </a:xfrm>
        </p:spPr>
        <p:txBody>
          <a:bodyPr>
            <a:normAutofit fontScale="62500" lnSpcReduction="20000"/>
          </a:bodyPr>
          <a:lstStyle/>
          <a:p>
            <a:pPr marL="514350" lvl="0" indent="-514350" algn="just">
              <a:buFont typeface="+mj-lt"/>
              <a:buAutoNum type="arabicPeriod"/>
            </a:pPr>
            <a:r>
              <a:rPr lang="en-US" sz="3200" b="1" dirty="0">
                <a:solidFill>
                  <a:schemeClr val="bg1"/>
                </a:solidFill>
                <a:latin typeface="Times New Roman" panose="02020603050405020304" pitchFamily="18" charset="0"/>
                <a:cs typeface="Times New Roman" panose="02020603050405020304" pitchFamily="18" charset="0"/>
              </a:rPr>
              <a:t>Aim of education: </a:t>
            </a:r>
            <a:r>
              <a:rPr lang="en-US" sz="3200" dirty="0">
                <a:solidFill>
                  <a:schemeClr val="bg1"/>
                </a:solidFill>
                <a:latin typeface="Times New Roman" panose="02020603050405020304" pitchFamily="18" charset="0"/>
                <a:cs typeface="Times New Roman" panose="02020603050405020304" pitchFamily="18" charset="0"/>
              </a:rPr>
              <a:t>According to oriental party, education should aim to preserve and spread the oriental literature and culture among the masses. They were of the opinion that it should be the duty of the British Govt. to improve the oriental literature and culture for Indian people. On the other hand, according English party education should aim to introduce and spread western literature and science among the Indian people. They were of the opinion that Indian people should require western knowledge of literature and science. </a:t>
            </a:r>
          </a:p>
          <a:p>
            <a:pPr marL="514350" lvl="0" indent="-514350" algn="just">
              <a:buFont typeface="+mj-lt"/>
              <a:buAutoNum type="arabicPeriod"/>
            </a:pPr>
            <a:r>
              <a:rPr lang="en-US" sz="3200" b="1" dirty="0">
                <a:solidFill>
                  <a:schemeClr val="bg1"/>
                </a:solidFill>
                <a:latin typeface="Times New Roman" panose="02020603050405020304" pitchFamily="18" charset="0"/>
                <a:cs typeface="Times New Roman" panose="02020603050405020304" pitchFamily="18" charset="0"/>
              </a:rPr>
              <a:t>Medium of Instruction:</a:t>
            </a:r>
            <a:r>
              <a:rPr lang="en-US" sz="3200" dirty="0">
                <a:solidFill>
                  <a:schemeClr val="bg1"/>
                </a:solidFill>
                <a:latin typeface="Times New Roman" panose="02020603050405020304" pitchFamily="18" charset="0"/>
                <a:cs typeface="Times New Roman" panose="02020603050405020304" pitchFamily="18" charset="0"/>
              </a:rPr>
              <a:t> In regard to medium of instruction, the oriental party was of the opinion that education should be imparted through the medium of classical languages namely Sanskrit, Arabic and Persian. On the other hand, the English party was of the view that education should be imparted through the medium of English. To them, western literature and culture should be spread all over the country through the medium of English languages. </a:t>
            </a:r>
          </a:p>
          <a:p>
            <a:pPr marL="514350" lvl="0" indent="-514350" algn="just">
              <a:buFont typeface="+mj-lt"/>
              <a:buAutoNum type="arabicPeriod"/>
            </a:pPr>
            <a:r>
              <a:rPr lang="en-US" sz="3200" b="1" dirty="0">
                <a:solidFill>
                  <a:schemeClr val="bg1"/>
                </a:solidFill>
                <a:latin typeface="Times New Roman" panose="02020603050405020304" pitchFamily="18" charset="0"/>
                <a:cs typeface="Times New Roman" panose="02020603050405020304" pitchFamily="18" charset="0"/>
              </a:rPr>
              <a:t>Method to be adopted for the spread of education:</a:t>
            </a:r>
            <a:r>
              <a:rPr lang="en-US" sz="3200" dirty="0">
                <a:solidFill>
                  <a:schemeClr val="bg1"/>
                </a:solidFill>
                <a:latin typeface="Times New Roman" panose="02020603050405020304" pitchFamily="18" charset="0"/>
                <a:cs typeface="Times New Roman" panose="02020603050405020304" pitchFamily="18" charset="0"/>
              </a:rPr>
              <a:t> Regarding method to be adopted, English party argued that education always filters down from upper classes of society to the masses. So, the company should take responsibility to educate the upper classes of society to spread education to the masses. The filtering down of education from the upper classes of society to the masses is called </a:t>
            </a:r>
            <a:r>
              <a:rPr lang="en-US" sz="3200" i="1" dirty="0">
                <a:solidFill>
                  <a:schemeClr val="bg1"/>
                </a:solidFill>
                <a:latin typeface="Times New Roman" panose="02020603050405020304" pitchFamily="18" charset="0"/>
                <a:cs typeface="Times New Roman" panose="02020603050405020304" pitchFamily="18" charset="0"/>
              </a:rPr>
              <a:t>‘Downward Filtration Theory’</a:t>
            </a:r>
            <a:r>
              <a:rPr lang="en-US" sz="3200" dirty="0">
                <a:solidFill>
                  <a:schemeClr val="bg1"/>
                </a:solidFill>
                <a:latin typeface="Times New Roman" panose="02020603050405020304" pitchFamily="18" charset="0"/>
                <a:cs typeface="Times New Roman" panose="02020603050405020304" pitchFamily="18" charset="0"/>
              </a:rPr>
              <a:t>. On the other hand oriental party was of the opinion that the company should make direct attempt to educate the masses. In other words, the common people should acquire education directly from the East India Company itself. </a:t>
            </a:r>
          </a:p>
          <a:p>
            <a:endParaRPr lang="en-US" dirty="0"/>
          </a:p>
        </p:txBody>
      </p:sp>
    </p:spTree>
  </p:cSld>
  <p:clrMapOvr>
    <a:masterClrMapping/>
  </p:clrMapOvr>
  <p:transition>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705600"/>
          </a:xfrm>
        </p:spPr>
        <p:txBody>
          <a:bodyPr>
            <a:normAutofit fontScale="92500" lnSpcReduction="10000"/>
          </a:bodyPr>
          <a:lstStyle/>
          <a:p>
            <a:pPr marL="514350" lvl="0" indent="-514350" algn="just">
              <a:buNone/>
            </a:pPr>
            <a:r>
              <a:rPr lang="en-US" b="1" dirty="0"/>
              <a:t> </a:t>
            </a:r>
          </a:p>
          <a:p>
            <a:pPr marL="514350" lvl="0" indent="-514350" algn="just">
              <a:buNone/>
            </a:pPr>
            <a:r>
              <a:rPr lang="en-US" b="1" dirty="0">
                <a:solidFill>
                  <a:schemeClr val="bg1"/>
                </a:solidFill>
              </a:rPr>
              <a:t>4.   </a:t>
            </a:r>
            <a:r>
              <a:rPr lang="en-US" b="1" dirty="0">
                <a:solidFill>
                  <a:schemeClr val="bg1"/>
                </a:solidFill>
                <a:latin typeface="Times New Roman" panose="02020603050405020304" pitchFamily="18" charset="0"/>
                <a:cs typeface="Times New Roman" panose="02020603050405020304" pitchFamily="18" charset="0"/>
              </a:rPr>
              <a:t>Agency to take charge of Indian education:</a:t>
            </a:r>
            <a:r>
              <a:rPr lang="en-US" dirty="0">
                <a:solidFill>
                  <a:schemeClr val="bg1"/>
                </a:solidFill>
                <a:latin typeface="Times New Roman" panose="02020603050405020304" pitchFamily="18" charset="0"/>
                <a:cs typeface="Times New Roman" panose="02020603050405020304" pitchFamily="18" charset="0"/>
              </a:rPr>
              <a:t> Regarding agency to take charge of education, the English party was of the view that the Christian missionaries should establish and conduct schools. Whereas some of them suggested to establish schools by the company itself. On the other hand, Oriental party was of the view that the Indian themselves should establish and conduct schools where necessary. According to them, responsibility of education should be given to the Indian people and local schools should be reformed to the changing needs. </a:t>
            </a:r>
          </a:p>
          <a:p>
            <a:pPr marL="514350" lvl="0" indent="-514350" algn="just">
              <a:buNone/>
            </a:pPr>
            <a:r>
              <a:rPr lang="en-US" b="1" dirty="0">
                <a:solidFill>
                  <a:schemeClr val="bg1"/>
                </a:solidFill>
                <a:latin typeface="Times New Roman" panose="02020603050405020304" pitchFamily="18" charset="0"/>
                <a:cs typeface="Times New Roman" panose="02020603050405020304" pitchFamily="18" charset="0"/>
              </a:rPr>
              <a:t>5. The terms ‘Literature’ and ‘Learned natives of India/Indian Scholar’: T</a:t>
            </a:r>
            <a:r>
              <a:rPr lang="en-US" dirty="0">
                <a:solidFill>
                  <a:schemeClr val="bg1"/>
                </a:solidFill>
                <a:latin typeface="Times New Roman" panose="02020603050405020304" pitchFamily="18" charset="0"/>
                <a:cs typeface="Times New Roman" panose="02020603050405020304" pitchFamily="18" charset="0"/>
              </a:rPr>
              <a:t>he Charter Act of 1813 did not state clearly about the meaning of the terms </a:t>
            </a:r>
            <a:r>
              <a:rPr lang="en-US" i="1" dirty="0">
                <a:solidFill>
                  <a:schemeClr val="bg1"/>
                </a:solidFill>
                <a:latin typeface="Times New Roman" panose="02020603050405020304" pitchFamily="18" charset="0"/>
                <a:cs typeface="Times New Roman" panose="02020603050405020304" pitchFamily="18" charset="0"/>
              </a:rPr>
              <a:t>‘Literature’</a:t>
            </a:r>
            <a:r>
              <a:rPr lang="en-US" dirty="0">
                <a:solidFill>
                  <a:schemeClr val="bg1"/>
                </a:solidFill>
                <a:latin typeface="Times New Roman" panose="02020603050405020304" pitchFamily="18" charset="0"/>
                <a:cs typeface="Times New Roman" panose="02020603050405020304" pitchFamily="18" charset="0"/>
              </a:rPr>
              <a:t> and </a:t>
            </a:r>
            <a:r>
              <a:rPr lang="en-US" i="1" dirty="0">
                <a:solidFill>
                  <a:schemeClr val="bg1"/>
                </a:solidFill>
                <a:latin typeface="Times New Roman" panose="02020603050405020304" pitchFamily="18" charset="0"/>
                <a:cs typeface="Times New Roman" panose="02020603050405020304" pitchFamily="18" charset="0"/>
              </a:rPr>
              <a:t>‘Learned natives of India’</a:t>
            </a:r>
            <a:r>
              <a:rPr lang="en-US" dirty="0">
                <a:solidFill>
                  <a:schemeClr val="bg1"/>
                </a:solidFill>
                <a:latin typeface="Times New Roman" panose="02020603050405020304" pitchFamily="18" charset="0"/>
                <a:cs typeface="Times New Roman" panose="02020603050405020304" pitchFamily="18" charset="0"/>
              </a:rPr>
              <a:t>. A question arose between the two groups of the General Committee of Public Instruction whether ‘literature’ means the English/western literature or oriental literature and ‘learned natives of India’ means Indian scholar of western philosophy or Indian scholar of oriental philosophy.</a:t>
            </a:r>
          </a:p>
          <a:p>
            <a:endParaRPr lang="en-US" dirty="0"/>
          </a:p>
        </p:txBody>
      </p:sp>
    </p:spTree>
  </p:cSld>
  <p:clrMapOvr>
    <a:masterClrMapping/>
  </p:clrMapOvr>
  <p:transition>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8915400" cy="5867400"/>
          </a:xfrm>
        </p:spPr>
        <p:txBody>
          <a:bodyPr>
            <a:normAutofit fontScale="92500"/>
          </a:bodyPr>
          <a:lstStyle/>
          <a:p>
            <a:pPr algn="just">
              <a:buNone/>
            </a:pPr>
            <a:r>
              <a:rPr lang="en-US" dirty="0"/>
              <a:t>		</a:t>
            </a:r>
            <a:r>
              <a:rPr lang="en-US" b="1" dirty="0">
                <a:solidFill>
                  <a:schemeClr val="bg1"/>
                </a:solidFill>
                <a:latin typeface="Times New Roman" panose="02020603050405020304" pitchFamily="18" charset="0"/>
                <a:cs typeface="Times New Roman" panose="02020603050405020304" pitchFamily="18" charset="0"/>
              </a:rPr>
              <a:t>The long standing controversy that had been created by the Charter Act of 1813 was at last decided by Lord Macaulay. He was a great scholar and a writer of English literature. When he arrived in India, the controversy was at its peak. He was appointed as a law member of the Executive council of Governor General in the year 1834 on 13</a:t>
            </a:r>
            <a:r>
              <a:rPr lang="en-US" b="1" baseline="30000" dirty="0">
                <a:solidFill>
                  <a:schemeClr val="bg1"/>
                </a:solidFill>
                <a:latin typeface="Times New Roman" panose="02020603050405020304" pitchFamily="18" charset="0"/>
                <a:cs typeface="Times New Roman" panose="02020603050405020304" pitchFamily="18" charset="0"/>
              </a:rPr>
              <a:t>th</a:t>
            </a:r>
            <a:r>
              <a:rPr lang="en-US" b="1" dirty="0">
                <a:solidFill>
                  <a:schemeClr val="bg1"/>
                </a:solidFill>
                <a:latin typeface="Times New Roman" panose="02020603050405020304" pitchFamily="18" charset="0"/>
                <a:cs typeface="Times New Roman" panose="02020603050405020304" pitchFamily="18" charset="0"/>
              </a:rPr>
              <a:t> June. At the same time, he was also appointed as the chairman of the General Committee of Public Instruction for Bengal Presidency by Lord William Bentinck, the then Governor General in India. The Governor General gave him (Macaulay) charge to decide the controversy. So, he prepared a famous Minute and submitted it to the Governor General Lord W. Bentinck on 2</a:t>
            </a:r>
            <a:r>
              <a:rPr lang="en-US" b="1" baseline="30000" dirty="0">
                <a:solidFill>
                  <a:schemeClr val="bg1"/>
                </a:solidFill>
                <a:latin typeface="Times New Roman" panose="02020603050405020304" pitchFamily="18" charset="0"/>
                <a:cs typeface="Times New Roman" panose="02020603050405020304" pitchFamily="18" charset="0"/>
              </a:rPr>
              <a:t>nd</a:t>
            </a:r>
            <a:r>
              <a:rPr lang="en-US" b="1" dirty="0">
                <a:solidFill>
                  <a:schemeClr val="bg1"/>
                </a:solidFill>
                <a:latin typeface="Times New Roman" panose="02020603050405020304" pitchFamily="18" charset="0"/>
                <a:cs typeface="Times New Roman" panose="02020603050405020304" pitchFamily="18" charset="0"/>
              </a:rPr>
              <a:t> February, 1835for which the Minute is also known as Macaulay’s Minute. In this Minute, he supported western education through English medium in India by pointing out some important salient points:-</a:t>
            </a:r>
          </a:p>
          <a:p>
            <a:endParaRPr lang="en-US" dirty="0"/>
          </a:p>
        </p:txBody>
      </p:sp>
      <p:sp>
        <p:nvSpPr>
          <p:cNvPr id="2" name="Title 1"/>
          <p:cNvSpPr>
            <a:spLocks noGrp="1"/>
          </p:cNvSpPr>
          <p:nvPr>
            <p:ph type="title"/>
          </p:nvPr>
        </p:nvSpPr>
        <p:spPr>
          <a:xfrm>
            <a:off x="228600" y="0"/>
            <a:ext cx="8915400" cy="1066800"/>
          </a:xfrm>
        </p:spPr>
        <p:txBody>
          <a:bodyPr>
            <a:normAutofit fontScale="90000"/>
          </a:bodyPr>
          <a:lstStyle/>
          <a:p>
            <a:pPr algn="l"/>
            <a:br>
              <a:rPr lang="en-US" sz="3600" b="1" dirty="0"/>
            </a:br>
            <a:br>
              <a:rPr lang="en-US" sz="3600" b="1" dirty="0"/>
            </a:br>
            <a:br>
              <a:rPr lang="en-US" sz="3600" b="1" dirty="0"/>
            </a:br>
            <a:r>
              <a:rPr lang="en-US" sz="3600" b="1" dirty="0">
                <a:solidFill>
                  <a:schemeClr val="bg1"/>
                </a:solidFill>
              </a:rPr>
              <a:t>Lord Macaulay’s Role to end the Controversy:</a:t>
            </a:r>
            <a:br>
              <a:rPr lang="en-US" dirty="0">
                <a:solidFill>
                  <a:schemeClr val="bg1"/>
                </a:solidFill>
              </a:rPr>
            </a:br>
            <a:endParaRPr lang="en-US" dirty="0">
              <a:solidFill>
                <a:schemeClr val="bg1"/>
              </a:solidFill>
            </a:endParaRPr>
          </a:p>
        </p:txBody>
      </p:sp>
    </p:spTree>
  </p:cSld>
  <p:clrMapOvr>
    <a:masterClrMapping/>
  </p:clrMapOvr>
  <p:transition>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00800"/>
          </a:xfrm>
        </p:spPr>
        <p:txBody>
          <a:bodyPr>
            <a:normAutofit fontScale="92500" lnSpcReduction="20000"/>
          </a:bodyPr>
          <a:lstStyle/>
          <a:p>
            <a:pPr marL="514350" lvl="0" indent="-514350" algn="just">
              <a:buFont typeface="+mj-lt"/>
              <a:buAutoNum type="arabicPeriod"/>
            </a:pPr>
            <a:r>
              <a:rPr lang="en-US" b="1" dirty="0">
                <a:solidFill>
                  <a:schemeClr val="bg1"/>
                </a:solidFill>
                <a:latin typeface="Times New Roman" panose="02020603050405020304" pitchFamily="18" charset="0"/>
                <a:cs typeface="Times New Roman" panose="02020603050405020304" pitchFamily="18" charset="0"/>
              </a:rPr>
              <a:t>Meaning of the term ‘Literature’:</a:t>
            </a:r>
            <a:r>
              <a:rPr lang="en-US" dirty="0">
                <a:solidFill>
                  <a:schemeClr val="bg1"/>
                </a:solidFill>
                <a:latin typeface="Times New Roman" panose="02020603050405020304" pitchFamily="18" charset="0"/>
                <a:cs typeface="Times New Roman" panose="02020603050405020304" pitchFamily="18" charset="0"/>
              </a:rPr>
              <a:t> As mentioned in the Charter Act of 1813, the term </a:t>
            </a:r>
            <a:r>
              <a:rPr lang="en-US" i="1" dirty="0">
                <a:solidFill>
                  <a:schemeClr val="bg1"/>
                </a:solidFill>
                <a:latin typeface="Times New Roman" panose="02020603050405020304" pitchFamily="18" charset="0"/>
                <a:cs typeface="Times New Roman" panose="02020603050405020304" pitchFamily="18" charset="0"/>
              </a:rPr>
              <a:t>‘literature’</a:t>
            </a:r>
            <a:r>
              <a:rPr lang="en-US" dirty="0">
                <a:solidFill>
                  <a:schemeClr val="bg1"/>
                </a:solidFill>
                <a:latin typeface="Times New Roman" panose="02020603050405020304" pitchFamily="18" charset="0"/>
                <a:cs typeface="Times New Roman" panose="02020603050405020304" pitchFamily="18" charset="0"/>
              </a:rPr>
              <a:t> means the English literature and not the oriental literature i.e. Sanskrit, Arabic and Persian literature.</a:t>
            </a:r>
          </a:p>
          <a:p>
            <a:pPr marL="514350" lvl="0" indent="-514350" algn="just">
              <a:buFont typeface="+mj-lt"/>
              <a:buAutoNum type="arabicPeriod"/>
            </a:pPr>
            <a:r>
              <a:rPr lang="en-US" b="1" dirty="0">
                <a:solidFill>
                  <a:schemeClr val="bg1"/>
                </a:solidFill>
                <a:latin typeface="Times New Roman" panose="02020603050405020304" pitchFamily="18" charset="0"/>
                <a:cs typeface="Times New Roman" panose="02020603050405020304" pitchFamily="18" charset="0"/>
              </a:rPr>
              <a:t>Learned natives of India or India Scholar:</a:t>
            </a:r>
            <a:r>
              <a:rPr lang="en-US" dirty="0">
                <a:solidFill>
                  <a:schemeClr val="bg1"/>
                </a:solidFill>
                <a:latin typeface="Times New Roman" panose="02020603050405020304" pitchFamily="18" charset="0"/>
                <a:cs typeface="Times New Roman" panose="02020603050405020304" pitchFamily="18" charset="0"/>
              </a:rPr>
              <a:t> As used in the Charter Act of 1813, </a:t>
            </a:r>
            <a:r>
              <a:rPr lang="en-US" i="1" dirty="0">
                <a:solidFill>
                  <a:schemeClr val="bg1"/>
                </a:solidFill>
                <a:latin typeface="Times New Roman" panose="02020603050405020304" pitchFamily="18" charset="0"/>
                <a:cs typeface="Times New Roman" panose="02020603050405020304" pitchFamily="18" charset="0"/>
              </a:rPr>
              <a:t>Indian scholar</a:t>
            </a:r>
            <a:r>
              <a:rPr lang="en-US" dirty="0">
                <a:solidFill>
                  <a:schemeClr val="bg1"/>
                </a:solidFill>
                <a:latin typeface="Times New Roman" panose="02020603050405020304" pitchFamily="18" charset="0"/>
                <a:cs typeface="Times New Roman" panose="02020603050405020304" pitchFamily="18" charset="0"/>
              </a:rPr>
              <a:t> means a scholar who is learned in Locke’s philosophy and Milton’s poetry i.e. English literature. Hence Indian people should gain thorough knowledge of English literature and philosophy.</a:t>
            </a:r>
          </a:p>
          <a:p>
            <a:pPr marL="514350" lvl="0" indent="-514350" algn="just">
              <a:buFont typeface="+mj-lt"/>
              <a:buAutoNum type="arabicPeriod"/>
            </a:pPr>
            <a:r>
              <a:rPr lang="en-US" b="1" dirty="0">
                <a:solidFill>
                  <a:schemeClr val="bg1"/>
                </a:solidFill>
                <a:latin typeface="Times New Roman" panose="02020603050405020304" pitchFamily="18" charset="0"/>
                <a:cs typeface="Times New Roman" panose="02020603050405020304" pitchFamily="18" charset="0"/>
              </a:rPr>
              <a:t>Repudiation (Rejection) of oriental learning Institutions:</a:t>
            </a:r>
            <a:r>
              <a:rPr lang="en-US" dirty="0">
                <a:solidFill>
                  <a:schemeClr val="bg1"/>
                </a:solidFill>
                <a:latin typeface="Times New Roman" panose="02020603050405020304" pitchFamily="18" charset="0"/>
                <a:cs typeface="Times New Roman" panose="02020603050405020304" pitchFamily="18" charset="0"/>
              </a:rPr>
              <a:t> Lord Macaulay was opposed to the development of oriental learning and pleaded for putting a stop to the oriental learning institutions. He said that these institutions did not serve any useful purpose. He suggested that the government should not incur/ provide heavy expenditure on the publication of oriental literature. Oriental learning institutions should be closed forthwith/ immediately. The fund released by the govt. for oriental literature should now be used for promotion of English literature alone.</a:t>
            </a:r>
          </a:p>
          <a:p>
            <a:pPr>
              <a:buNone/>
            </a:pPr>
            <a:endParaRPr lang="en-US" dirty="0"/>
          </a:p>
        </p:txBody>
      </p:sp>
    </p:spTree>
  </p:cSld>
  <p:clrMapOvr>
    <a:masterClrMapping/>
  </p:clrMapOvr>
  <p:transition>
    <p:wedg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lnSpcReduction="10000"/>
          </a:bodyPr>
          <a:lstStyle/>
          <a:p>
            <a:pPr lvl="0" algn="just">
              <a:buNone/>
            </a:pPr>
            <a:r>
              <a:rPr lang="en-US" b="1" dirty="0"/>
              <a:t>4</a:t>
            </a:r>
            <a:r>
              <a:rPr lang="en-US" b="1" dirty="0">
                <a:solidFill>
                  <a:schemeClr val="bg1"/>
                </a:solidFill>
                <a:latin typeface="Times New Roman" panose="02020603050405020304" pitchFamily="18" charset="0"/>
                <a:cs typeface="Times New Roman" panose="02020603050405020304" pitchFamily="18" charset="0"/>
              </a:rPr>
              <a:t>. Proposal for preparing Indian law books into English: Macaulay was not in favor of the study of the Hindu and Islamic law through Sanskrit, Arabic and Persian. He had proposed to get all law books of Sanskrit, Arabic and Persian translated into English. So, he suggested the British Govt. to codify Hindu and Muslim laws in English.</a:t>
            </a:r>
          </a:p>
          <a:p>
            <a:pPr lvl="0" algn="just">
              <a:buNone/>
            </a:pPr>
            <a:r>
              <a:rPr lang="en-US" b="1" dirty="0">
                <a:solidFill>
                  <a:schemeClr val="bg1"/>
                </a:solidFill>
                <a:latin typeface="Times New Roman" panose="02020603050405020304" pitchFamily="18" charset="0"/>
                <a:cs typeface="Times New Roman" panose="02020603050405020304" pitchFamily="18" charset="0"/>
              </a:rPr>
              <a:t>5. Method of imparting Education: On the question of how to give education to the Indian people, Macaulay had pleaded for the method of </a:t>
            </a:r>
            <a:r>
              <a:rPr lang="en-US" b="1" i="1" dirty="0">
                <a:solidFill>
                  <a:schemeClr val="bg1"/>
                </a:solidFill>
                <a:latin typeface="Times New Roman" panose="02020603050405020304" pitchFamily="18" charset="0"/>
                <a:cs typeface="Times New Roman" panose="02020603050405020304" pitchFamily="18" charset="0"/>
              </a:rPr>
              <a:t>‘Downward Filtration Theory’</a:t>
            </a:r>
            <a:r>
              <a:rPr lang="en-US" b="1" dirty="0">
                <a:solidFill>
                  <a:schemeClr val="bg1"/>
                </a:solidFill>
                <a:latin typeface="Times New Roman" panose="02020603050405020304" pitchFamily="18" charset="0"/>
                <a:cs typeface="Times New Roman" panose="02020603050405020304" pitchFamily="18" charset="0"/>
              </a:rPr>
              <a:t>. According to this theory, education should filter down from the top to the bottom i.e. from upper classes of society to the masses as the drops of water come down from the Himalayas and pouring into the great Indian Ocean. The English knowing upper classes of Indian people should be given education so that they may in turn go to educate the mass people of the country.  </a:t>
            </a:r>
          </a:p>
          <a:p>
            <a:endParaRPr lang="en-US" dirty="0"/>
          </a:p>
        </p:txBody>
      </p:sp>
    </p:spTree>
  </p:cSld>
  <p:clrMapOvr>
    <a:masterClrMapping/>
  </p:clrMapOvr>
  <p:transition>
    <p:wedg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fontScale="85000" lnSpcReduction="10000"/>
          </a:bodyPr>
          <a:lstStyle/>
          <a:p>
            <a:pPr lvl="0" algn="just">
              <a:buNone/>
            </a:pPr>
            <a:r>
              <a:rPr lang="en-US" b="1" dirty="0"/>
              <a:t>6.  </a:t>
            </a:r>
            <a:r>
              <a:rPr lang="en-US" b="1" dirty="0">
                <a:solidFill>
                  <a:schemeClr val="bg1"/>
                </a:solidFill>
                <a:latin typeface="Times New Roman" panose="02020603050405020304" pitchFamily="18" charset="0"/>
                <a:cs typeface="Times New Roman" panose="02020603050405020304" pitchFamily="18" charset="0"/>
              </a:rPr>
              <a:t>Advocating English as the medium of instruction:</a:t>
            </a:r>
            <a:r>
              <a:rPr lang="en-US" dirty="0">
                <a:solidFill>
                  <a:schemeClr val="bg1"/>
                </a:solidFill>
                <a:latin typeface="Times New Roman" panose="02020603050405020304" pitchFamily="18" charset="0"/>
                <a:cs typeface="Times New Roman" panose="02020603050405020304" pitchFamily="18" charset="0"/>
              </a:rPr>
              <a:t> Macaulay criticized oriental literature and culture. He was of the view that Indian languages are mostly incomplete, inefficient and lack of scientific vocabulary. He cracked many malicious jokes on Sanskrit literature which proved his ignorance of it. Criticizing oriental languages, he advocated English as the medium of instruction. He gave the following arguments in favor of advocating English as the medium of Instruction:</a:t>
            </a:r>
          </a:p>
          <a:p>
            <a:pPr lvl="0" algn="just">
              <a:buFont typeface="Wingdings" pitchFamily="2" charset="2"/>
              <a:buChar char="Ø"/>
            </a:pPr>
            <a:r>
              <a:rPr lang="en-US" dirty="0">
                <a:solidFill>
                  <a:schemeClr val="bg1"/>
                </a:solidFill>
                <a:latin typeface="Times New Roman" panose="02020603050405020304" pitchFamily="18" charset="0"/>
                <a:cs typeface="Times New Roman" panose="02020603050405020304" pitchFamily="18" charset="0"/>
              </a:rPr>
              <a:t>English is the language of the rulers and highly Indians were using it.</a:t>
            </a:r>
          </a:p>
          <a:p>
            <a:pPr lvl="0" algn="just">
              <a:buFont typeface="Wingdings" pitchFamily="2" charset="2"/>
              <a:buChar char="Ø"/>
            </a:pPr>
            <a:r>
              <a:rPr lang="en-US" dirty="0">
                <a:solidFill>
                  <a:schemeClr val="bg1"/>
                </a:solidFill>
                <a:latin typeface="Times New Roman" panose="02020603050405020304" pitchFamily="18" charset="0"/>
                <a:cs typeface="Times New Roman" panose="02020603050405020304" pitchFamily="18" charset="0"/>
              </a:rPr>
              <a:t>It is the language of the trade and commerce in the eastern countries.</a:t>
            </a:r>
          </a:p>
          <a:p>
            <a:pPr lvl="0" algn="just">
              <a:buFont typeface="Wingdings" pitchFamily="2" charset="2"/>
              <a:buChar char="Ø"/>
            </a:pPr>
            <a:r>
              <a:rPr lang="en-US" dirty="0">
                <a:solidFill>
                  <a:schemeClr val="bg1"/>
                </a:solidFill>
                <a:latin typeface="Times New Roman" panose="02020603050405020304" pitchFamily="18" charset="0"/>
                <a:cs typeface="Times New Roman" panose="02020603050405020304" pitchFamily="18" charset="0"/>
              </a:rPr>
              <a:t>Highly Indians themselves are in favor of English rather than classical languages.</a:t>
            </a:r>
          </a:p>
          <a:p>
            <a:pPr lvl="0" algn="just">
              <a:buFont typeface="Wingdings" pitchFamily="2" charset="2"/>
              <a:buChar char="Ø"/>
            </a:pPr>
            <a:r>
              <a:rPr lang="en-US" dirty="0">
                <a:solidFill>
                  <a:schemeClr val="bg1"/>
                </a:solidFill>
                <a:latin typeface="Times New Roman" panose="02020603050405020304" pitchFamily="18" charset="0"/>
                <a:cs typeface="Times New Roman" panose="02020603050405020304" pitchFamily="18" charset="0"/>
              </a:rPr>
              <a:t>The progressive Europeans of Africa and Australia also use English and their relation with India is increasing day to day.</a:t>
            </a:r>
          </a:p>
          <a:p>
            <a:pPr lvl="0" algn="just">
              <a:buFont typeface="Wingdings" pitchFamily="2" charset="2"/>
              <a:buChar char="Ø"/>
            </a:pPr>
            <a:r>
              <a:rPr lang="en-US" dirty="0">
                <a:solidFill>
                  <a:schemeClr val="bg1"/>
                </a:solidFill>
                <a:latin typeface="Times New Roman" panose="02020603050405020304" pitchFamily="18" charset="0"/>
                <a:cs typeface="Times New Roman" panose="02020603050405020304" pitchFamily="18" charset="0"/>
              </a:rPr>
              <a:t>The students of oriental learning institutions want financial assistance, whereas the students of English schools are ready to pay fees.</a:t>
            </a:r>
          </a:p>
          <a:p>
            <a:pPr lvl="0" algn="just">
              <a:buFont typeface="Wingdings" pitchFamily="2" charset="2"/>
              <a:buChar char="Ø"/>
            </a:pPr>
            <a:r>
              <a:rPr lang="en-US" dirty="0">
                <a:solidFill>
                  <a:schemeClr val="bg1"/>
                </a:solidFill>
                <a:latin typeface="Times New Roman" panose="02020603050405020304" pitchFamily="18" charset="0"/>
                <a:cs typeface="Times New Roman" panose="02020603050405020304" pitchFamily="18" charset="0"/>
              </a:rPr>
              <a:t>Indian people might be made learned in English literature and it should be the duty of the Government to make efforts of it.</a:t>
            </a:r>
          </a:p>
          <a:p>
            <a:pPr algn="just"/>
            <a:endParaRPr lang="en-US" dirty="0"/>
          </a:p>
        </p:txBody>
      </p:sp>
    </p:spTree>
  </p:cSld>
  <p:clrMapOvr>
    <a:masterClrMapping/>
  </p:clrMapOvr>
  <p:transition>
    <p:wedg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8991600" cy="5943600"/>
          </a:xfrm>
        </p:spPr>
        <p:txBody>
          <a:bodyPr>
            <a:normAutofit lnSpcReduction="10000"/>
          </a:bodyPr>
          <a:lstStyle/>
          <a:p>
            <a:pPr algn="just">
              <a:buNone/>
            </a:pPr>
            <a:r>
              <a:rPr lang="en-US" dirty="0"/>
              <a:t>		</a:t>
            </a:r>
            <a:r>
              <a:rPr lang="en-US" dirty="0">
                <a:solidFill>
                  <a:schemeClr val="bg1"/>
                </a:solidFill>
                <a:latin typeface="Times New Roman" panose="02020603050405020304" pitchFamily="18" charset="0"/>
                <a:cs typeface="Times New Roman" panose="02020603050405020304" pitchFamily="18" charset="0"/>
              </a:rPr>
              <a:t>Macaulay’s Minute had greatly influenced the mind of Lord W. Bentinck. Bentinck himself was an admirer of English education. Thus, he gave his approval to the famous minute made by Macaulay. An official declaration was made on 7</a:t>
            </a:r>
            <a:r>
              <a:rPr lang="en-US" baseline="30000" dirty="0">
                <a:solidFill>
                  <a:schemeClr val="bg1"/>
                </a:solidFill>
                <a:latin typeface="Times New Roman" panose="02020603050405020304" pitchFamily="18" charset="0"/>
                <a:cs typeface="Times New Roman" panose="02020603050405020304" pitchFamily="18" charset="0"/>
              </a:rPr>
              <a:t>th</a:t>
            </a:r>
            <a:r>
              <a:rPr lang="en-US" dirty="0">
                <a:solidFill>
                  <a:schemeClr val="bg1"/>
                </a:solidFill>
                <a:latin typeface="Times New Roman" panose="02020603050405020304" pitchFamily="18" charset="0"/>
                <a:cs typeface="Times New Roman" panose="02020603050405020304" pitchFamily="18" charset="0"/>
              </a:rPr>
              <a:t> March, 1835. This official declaration of his educational policy was consisted the following resolutions:</a:t>
            </a:r>
          </a:p>
          <a:p>
            <a:pPr lvl="0" algn="just">
              <a:buNone/>
            </a:pPr>
            <a:r>
              <a:rPr lang="en-US" dirty="0">
                <a:solidFill>
                  <a:schemeClr val="bg1"/>
                </a:solidFill>
                <a:latin typeface="Times New Roman" panose="02020603050405020304" pitchFamily="18" charset="0"/>
                <a:cs typeface="Times New Roman" panose="02020603050405020304" pitchFamily="18" charset="0"/>
              </a:rPr>
              <a:t>1. 	“His Lordship-in-Council is of the opinion that the great object of the British govt. ought to be the promotion of European literature and Science among the natives of India; and thus, all the funds appropriated for the purpose of education would be best employed on English education alone.” In other words, the British Government should promote European literature and science among the natives of India. All the funds fixed for the purpose of education should be employed on English education alone.</a:t>
            </a:r>
          </a:p>
          <a:p>
            <a:pPr lvl="0" algn="just">
              <a:buNone/>
            </a:pPr>
            <a:endParaRPr lang="en-US" dirty="0"/>
          </a:p>
          <a:p>
            <a:endParaRPr lang="en-US" dirty="0"/>
          </a:p>
        </p:txBody>
      </p:sp>
      <p:sp>
        <p:nvSpPr>
          <p:cNvPr id="2" name="Title 1"/>
          <p:cNvSpPr>
            <a:spLocks noGrp="1"/>
          </p:cNvSpPr>
          <p:nvPr>
            <p:ph type="title"/>
          </p:nvPr>
        </p:nvSpPr>
        <p:spPr>
          <a:xfrm>
            <a:off x="533400" y="0"/>
            <a:ext cx="8229600" cy="914400"/>
          </a:xfrm>
        </p:spPr>
        <p:txBody>
          <a:bodyPr>
            <a:normAutofit fontScale="90000"/>
          </a:bodyPr>
          <a:lstStyle/>
          <a:p>
            <a:pPr algn="l"/>
            <a:br>
              <a:rPr lang="en-US" sz="2700" b="1" dirty="0"/>
            </a:br>
            <a:r>
              <a:rPr lang="en-US" sz="3100" b="1" dirty="0">
                <a:solidFill>
                  <a:schemeClr val="bg1"/>
                </a:solidFill>
                <a:latin typeface="Times New Roman" panose="02020603050405020304" pitchFamily="18" charset="0"/>
                <a:cs typeface="Times New Roman" panose="02020603050405020304" pitchFamily="18" charset="0"/>
              </a:rPr>
              <a:t>Bentinck’s Educational Policy in ending the controversy:</a:t>
            </a:r>
            <a:br>
              <a:rPr lang="en-US" sz="4400" dirty="0">
                <a:solidFill>
                  <a:schemeClr val="bg1"/>
                </a:solidFill>
                <a:latin typeface="Times New Roman" panose="02020603050405020304" pitchFamily="18" charset="0"/>
                <a:cs typeface="Times New Roman" panose="02020603050405020304" pitchFamily="18" charset="0"/>
              </a:rPr>
            </a:br>
            <a:endParaRPr lang="en-US"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324600"/>
          </a:xfrm>
        </p:spPr>
        <p:txBody>
          <a:bodyPr>
            <a:normAutofit/>
          </a:bodyPr>
          <a:lstStyle/>
          <a:p>
            <a:pPr algn="just">
              <a:buNone/>
            </a:pPr>
            <a:r>
              <a:rPr lang="en-US" dirty="0"/>
              <a:t>		</a:t>
            </a:r>
            <a:r>
              <a:rPr lang="en-US" dirty="0">
                <a:solidFill>
                  <a:schemeClr val="bg1"/>
                </a:solidFill>
              </a:rPr>
              <a:t>By the end of the 17</a:t>
            </a:r>
            <a:r>
              <a:rPr lang="en-US" baseline="30000" dirty="0">
                <a:solidFill>
                  <a:schemeClr val="bg1"/>
                </a:solidFill>
              </a:rPr>
              <a:t>th</a:t>
            </a:r>
            <a:r>
              <a:rPr lang="en-US" dirty="0">
                <a:solidFill>
                  <a:schemeClr val="bg1"/>
                </a:solidFill>
              </a:rPr>
              <a:t> century, the ‘East India Company’ assumed more political power and as a result their policy had changed considerably. In 1698, the charter of the Company was renewed by the British parliament and the “Missionary Clause’ was inserted in it. It had directed the company to appoint religious teachers and maintain schools wherever necessary. Accordingly these religious teachers established ‘Charity Schools’ for the poor and orphan children; and gave them education and being guardian less, they were converted in to Christianity. In this way the Christian missionaries converted Indian people into Christianity.</a:t>
            </a:r>
          </a:p>
          <a:p>
            <a:endParaRPr lang="en-US" dirty="0"/>
          </a:p>
        </p:txBody>
      </p:sp>
    </p:spTree>
  </p:cSld>
  <p:clrMapOvr>
    <a:masterClrMapping/>
  </p:clrMapOvr>
  <p:transition>
    <p:wedg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534400" cy="6324600"/>
          </a:xfrm>
        </p:spPr>
        <p:txBody>
          <a:bodyPr>
            <a:normAutofit fontScale="92500" lnSpcReduction="10000"/>
          </a:bodyPr>
          <a:lstStyle/>
          <a:p>
            <a:pPr lvl="0" algn="just">
              <a:buNone/>
            </a:pPr>
            <a:r>
              <a:rPr lang="en-US" dirty="0">
                <a:solidFill>
                  <a:schemeClr val="bg1"/>
                </a:solidFill>
              </a:rPr>
              <a:t>2</a:t>
            </a:r>
            <a:r>
              <a:rPr lang="en-US" dirty="0"/>
              <a:t>. </a:t>
            </a:r>
            <a:r>
              <a:rPr lang="en-US" dirty="0">
                <a:solidFill>
                  <a:schemeClr val="bg1"/>
                </a:solidFill>
                <a:latin typeface="Times New Roman" panose="02020603050405020304" pitchFamily="18" charset="0"/>
                <a:cs typeface="Times New Roman" panose="02020603050405020304" pitchFamily="18" charset="0"/>
              </a:rPr>
              <a:t>“But it is not the intention of His Lordship-in-Council to abolish any college or school of native learning, but no stipend shall be given to any student that may thereafter enter any of these institutions, and when any professor of oriental learning shall vacate his situation, the committee shall report to the Government the number and state of the class in order that the government may be able to decide upon the expediency of appointing a successor”. In other words, the oriental learning institutions will not be closed and their students and teachers shall continue to receive their pay and scholarships as usual, but no stipend shall be given to any student that may thereafter enter any of these institutions. </a:t>
            </a:r>
          </a:p>
          <a:p>
            <a:pPr lvl="0" algn="just">
              <a:buNone/>
            </a:pPr>
            <a:r>
              <a:rPr lang="en-US" dirty="0">
                <a:solidFill>
                  <a:schemeClr val="bg1"/>
                </a:solidFill>
                <a:latin typeface="Times New Roman" panose="02020603050405020304" pitchFamily="18" charset="0"/>
                <a:cs typeface="Times New Roman" panose="02020603050405020304" pitchFamily="18" charset="0"/>
              </a:rPr>
              <a:t>3. “It has come to the knowledge of the Governor General-in- Council a large sum has been expanded by the committee on the printing of oriental works; His Lordship-in-Council directs that no portion of the funds shall hereafter be so employed”. In other words, after his declaration any money shall be spent for the publication of oriental literature.</a:t>
            </a:r>
          </a:p>
          <a:p>
            <a:endParaRPr lang="en-US" dirty="0"/>
          </a:p>
        </p:txBody>
      </p:sp>
    </p:spTree>
  </p:cSld>
  <p:clrMapOvr>
    <a:masterClrMapping/>
  </p:clrMapOvr>
  <p:transition>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lvl="0" algn="just">
              <a:buNone/>
            </a:pPr>
            <a:r>
              <a:rPr lang="en-US" sz="2000" dirty="0"/>
              <a:t>4</a:t>
            </a:r>
            <a:r>
              <a:rPr lang="en-US" sz="2000" dirty="0">
                <a:solidFill>
                  <a:schemeClr val="bg1"/>
                </a:solidFill>
                <a:latin typeface="Times New Roman" panose="02020603050405020304" pitchFamily="18" charset="0"/>
                <a:cs typeface="Times New Roman" panose="02020603050405020304" pitchFamily="18" charset="0"/>
              </a:rPr>
              <a:t>. </a:t>
            </a:r>
            <a:r>
              <a:rPr lang="en-US" sz="2400" dirty="0">
                <a:solidFill>
                  <a:schemeClr val="bg1"/>
                </a:solidFill>
                <a:latin typeface="Times New Roman" panose="02020603050405020304" pitchFamily="18" charset="0"/>
                <a:cs typeface="Times New Roman" panose="02020603050405020304" pitchFamily="18" charset="0"/>
              </a:rPr>
              <a:t>“His Lordship-in-Council directs that all the funds which these reforms will leave at the disposal of the committee be henceforth employed in imparting to the native population a knowledge of English literature and science through the medium of the English language and his lordship-in-Council request the committee to submit to Government with all expedition, a plan for the accomplishment of this purpose.” In other words, the money saved will be spent for imparting the knowledge of English literature and science through the medium of the English language.   It was also mentioned that the appointment of teachers should be the responsibility of the Government and thus, he (Bentinck) requested the school committees to inform/ submit the lying vacant without any delay. </a:t>
            </a:r>
          </a:p>
          <a:p>
            <a:pPr algn="just">
              <a:buNone/>
            </a:pPr>
            <a:r>
              <a:rPr lang="en-US" sz="2400" dirty="0">
                <a:solidFill>
                  <a:schemeClr val="bg1"/>
                </a:solidFill>
                <a:latin typeface="Times New Roman" panose="02020603050405020304" pitchFamily="18" charset="0"/>
                <a:cs typeface="Times New Roman" panose="02020603050405020304" pitchFamily="18" charset="0"/>
              </a:rPr>
              <a:t>		</a:t>
            </a:r>
          </a:p>
          <a:p>
            <a:pPr algn="just"/>
            <a:endParaRPr lang="en-US" sz="2400" dirty="0"/>
          </a:p>
        </p:txBody>
      </p:sp>
    </p:spTree>
  </p:cSld>
  <p:clrMapOvr>
    <a:masterClrMapping/>
  </p:clrMapOvr>
  <p:transition>
    <p:wedg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15400" cy="6400800"/>
          </a:xfrm>
        </p:spPr>
        <p:txBody>
          <a:bodyPr>
            <a:normAutofit/>
          </a:bodyPr>
          <a:lstStyle/>
          <a:p>
            <a:pPr algn="just">
              <a:buNone/>
            </a:pPr>
            <a:r>
              <a:rPr lang="en-US" dirty="0"/>
              <a:t>		</a:t>
            </a:r>
            <a:r>
              <a:rPr lang="en-US" dirty="0">
                <a:solidFill>
                  <a:schemeClr val="bg1"/>
                </a:solidFill>
                <a:latin typeface="Times New Roman" panose="02020603050405020304" pitchFamily="18" charset="0"/>
                <a:cs typeface="Times New Roman" panose="02020603050405020304" pitchFamily="18" charset="0"/>
              </a:rPr>
              <a:t>By declaring his educational policy, Lord William </a:t>
            </a:r>
            <a:r>
              <a:rPr lang="en-US" dirty="0" err="1">
                <a:solidFill>
                  <a:schemeClr val="bg1"/>
                </a:solidFill>
                <a:latin typeface="Times New Roman" panose="02020603050405020304" pitchFamily="18" charset="0"/>
                <a:cs typeface="Times New Roman" panose="02020603050405020304" pitchFamily="18" charset="0"/>
              </a:rPr>
              <a:t>Bentinct</a:t>
            </a:r>
            <a:r>
              <a:rPr lang="en-US" dirty="0">
                <a:solidFill>
                  <a:schemeClr val="bg1"/>
                </a:solidFill>
                <a:latin typeface="Times New Roman" panose="02020603050405020304" pitchFamily="18" charset="0"/>
                <a:cs typeface="Times New Roman" panose="02020603050405020304" pitchFamily="18" charset="0"/>
              </a:rPr>
              <a:t> brought to an end   the famous </a:t>
            </a:r>
            <a:r>
              <a:rPr lang="en-US" i="1" dirty="0" err="1">
                <a:solidFill>
                  <a:schemeClr val="bg1"/>
                </a:solidFill>
                <a:latin typeface="Times New Roman" panose="02020603050405020304" pitchFamily="18" charset="0"/>
                <a:cs typeface="Times New Roman" panose="02020603050405020304" pitchFamily="18" charset="0"/>
              </a:rPr>
              <a:t>Anglicists</a:t>
            </a:r>
            <a:r>
              <a:rPr lang="en-US" i="1" dirty="0">
                <a:solidFill>
                  <a:schemeClr val="bg1"/>
                </a:solidFill>
                <a:latin typeface="Times New Roman" panose="02020603050405020304" pitchFamily="18" charset="0"/>
                <a:cs typeface="Times New Roman" panose="02020603050405020304" pitchFamily="18" charset="0"/>
              </a:rPr>
              <a:t>-Classicists Controversy</a:t>
            </a:r>
            <a:r>
              <a:rPr lang="en-US" dirty="0">
                <a:solidFill>
                  <a:schemeClr val="bg1"/>
                </a:solidFill>
                <a:latin typeface="Times New Roman" panose="02020603050405020304" pitchFamily="18" charset="0"/>
                <a:cs typeface="Times New Roman" panose="02020603050405020304" pitchFamily="18" charset="0"/>
              </a:rPr>
              <a:t> which was stated and lasted for 20 years. This can be termed as the first declaration of the Government of India in the field of education which determined the aims, methods and medium of education in the country. Lord W. Bentinck himself was an admirer of English education and thus, by getting Macaulay’s Minute, he got opportunity to enforce his thoughts. He easily accepted and approved Macaulay’s Minute and declared his educational policy which helped to bring an end of the controversy.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553200"/>
          </a:xfrm>
        </p:spPr>
        <p:txBody>
          <a:bodyPr>
            <a:normAutofit fontScale="92500" lnSpcReduction="10000"/>
          </a:bodyPr>
          <a:lstStyle/>
          <a:p>
            <a:pPr algn="just">
              <a:buNone/>
            </a:pPr>
            <a:r>
              <a:rPr lang="en-US" dirty="0"/>
              <a:t>		</a:t>
            </a:r>
            <a:r>
              <a:rPr lang="en-US" dirty="0">
                <a:solidFill>
                  <a:schemeClr val="bg1"/>
                </a:solidFill>
              </a:rPr>
              <a:t>Charles Grant, a company officer came to India in 1773. After arriving in India, he closely observed the pitiable condition of education of the Indian people. Before going back to England, he wrote an essay entitled ‘Observation’ and published it in 1797. He described in it about the pitiable condition of Indian people as </a:t>
            </a:r>
            <a:r>
              <a:rPr lang="en-US" i="1" dirty="0">
                <a:solidFill>
                  <a:schemeClr val="bg1"/>
                </a:solidFill>
              </a:rPr>
              <a:t>“the utterly immoral and wretched condition of Indian society”</a:t>
            </a:r>
            <a:r>
              <a:rPr lang="en-US" dirty="0">
                <a:solidFill>
                  <a:schemeClr val="bg1"/>
                </a:solidFill>
              </a:rPr>
              <a:t>. When the essay was published, the British parliamentarians were more influenced by it and made them realized that something should be done to improve the pitiable condition of education in the country. This had led to the inclusion of the famous </a:t>
            </a:r>
            <a:r>
              <a:rPr lang="en-US" i="1" dirty="0">
                <a:solidFill>
                  <a:schemeClr val="bg1"/>
                </a:solidFill>
              </a:rPr>
              <a:t>‘Educational Clause’</a:t>
            </a:r>
            <a:r>
              <a:rPr lang="en-US" dirty="0">
                <a:solidFill>
                  <a:schemeClr val="bg1"/>
                </a:solidFill>
              </a:rPr>
              <a:t> in the Charter act of 1813. Hence, when the charter of the East India Company was renewed in 1813, an Educational Clause was inserted in it in Article 43. This Article 43 of the Charter Act of 1813 states as </a:t>
            </a:r>
            <a:r>
              <a:rPr lang="en-US" i="1" dirty="0">
                <a:solidFill>
                  <a:schemeClr val="bg1"/>
                </a:solidFill>
              </a:rPr>
              <a:t>“a sum of not less than one </a:t>
            </a:r>
            <a:r>
              <a:rPr lang="en-US" i="1" dirty="0" err="1">
                <a:solidFill>
                  <a:schemeClr val="bg1"/>
                </a:solidFill>
              </a:rPr>
              <a:t>lac</a:t>
            </a:r>
            <a:r>
              <a:rPr lang="en-US" i="1" dirty="0">
                <a:solidFill>
                  <a:schemeClr val="bg1"/>
                </a:solidFill>
              </a:rPr>
              <a:t> of rupees shall be set apart annually by the company and applied for the revival and improvement of literature and the encouragement of learned natives of India and for the introduction and promotion of knowledge of sciences among the inhabitants of British territories of India”</a:t>
            </a:r>
            <a:r>
              <a:rPr lang="en-US" dirty="0">
                <a:solidFill>
                  <a:schemeClr val="bg1"/>
                </a:solidFill>
              </a:rPr>
              <a:t>.</a:t>
            </a:r>
          </a:p>
          <a:p>
            <a:endParaRPr lang="en-US" dirty="0"/>
          </a:p>
        </p:txBody>
      </p:sp>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172200"/>
          </a:xfrm>
        </p:spPr>
        <p:txBody>
          <a:bodyPr>
            <a:normAutofit/>
          </a:bodyPr>
          <a:lstStyle/>
          <a:p>
            <a:pPr algn="just">
              <a:buNone/>
            </a:pPr>
            <a:r>
              <a:rPr lang="en-US" dirty="0"/>
              <a:t>		</a:t>
            </a:r>
            <a:r>
              <a:rPr lang="en-US" dirty="0">
                <a:solidFill>
                  <a:schemeClr val="bg1"/>
                </a:solidFill>
              </a:rPr>
              <a:t>This was the first official document which sanctioned a big amount of money for the cause of Indian education. This Act compelled the </a:t>
            </a:r>
            <a:r>
              <a:rPr lang="en-US" i="1" dirty="0">
                <a:solidFill>
                  <a:schemeClr val="bg1"/>
                </a:solidFill>
              </a:rPr>
              <a:t>‘East India Company’</a:t>
            </a:r>
            <a:r>
              <a:rPr lang="en-US" dirty="0">
                <a:solidFill>
                  <a:schemeClr val="bg1"/>
                </a:solidFill>
              </a:rPr>
              <a:t> to shoulder the responsibility of providing education to the Indian masses. This Act made the Christian missionaries free to work on education according to their own line. After this Act, education of Indian people was considered as an official responsibility of the company.  Thus, it can be said that the Charter Act of 1813 had created a new era of British education in India. In other words, this act has been marked as the turning point in the history of modern education in India.</a:t>
            </a:r>
          </a:p>
          <a:p>
            <a:endParaRPr lang="en-US" dirty="0"/>
          </a:p>
        </p:txBody>
      </p:sp>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828800"/>
            <a:ext cx="8763000" cy="4800600"/>
          </a:xfrm>
        </p:spPr>
        <p:txBody>
          <a:bodyPr>
            <a:normAutofit fontScale="85000" lnSpcReduction="20000"/>
          </a:bodyPr>
          <a:lstStyle/>
          <a:p>
            <a:pPr algn="just">
              <a:buNone/>
            </a:pPr>
            <a:r>
              <a:rPr lang="en-US" dirty="0"/>
              <a:t>		</a:t>
            </a:r>
            <a:r>
              <a:rPr lang="en-US" sz="2300" b="1" dirty="0">
                <a:solidFill>
                  <a:schemeClr val="bg1"/>
                </a:solidFill>
                <a:latin typeface="Times New Roman" panose="02020603050405020304" pitchFamily="18" charset="0"/>
                <a:cs typeface="Times New Roman" panose="02020603050405020304" pitchFamily="18" charset="0"/>
              </a:rPr>
              <a:t>Charter Act of 1813 on Indian education is a historic that has decided the future course of its development. It made the beginning of an era of modern education system in the country. All the educational developments in British India had been virtually originated from the provisions of the Act. Its impact may be highlighted with the following:</a:t>
            </a:r>
          </a:p>
          <a:p>
            <a:pPr marL="514350" lvl="0" indent="-514350" algn="just">
              <a:buFont typeface="+mj-lt"/>
              <a:buAutoNum type="arabicPeriod"/>
            </a:pPr>
            <a:r>
              <a:rPr lang="en-US" sz="2300" b="1" dirty="0">
                <a:solidFill>
                  <a:schemeClr val="bg1"/>
                </a:solidFill>
                <a:latin typeface="Times New Roman" panose="02020603050405020304" pitchFamily="18" charset="0"/>
                <a:cs typeface="Times New Roman" panose="02020603050405020304" pitchFamily="18" charset="0"/>
              </a:rPr>
              <a:t>The Charter Act of 1813 indicated a powerful step of the British parliament towards the development of Indian education.</a:t>
            </a:r>
          </a:p>
          <a:p>
            <a:pPr marL="514350" lvl="0" indent="-514350" algn="just">
              <a:buFont typeface="+mj-lt"/>
              <a:buAutoNum type="arabicPeriod"/>
            </a:pPr>
            <a:r>
              <a:rPr lang="en-US" sz="2300" b="1" dirty="0">
                <a:solidFill>
                  <a:schemeClr val="bg1"/>
                </a:solidFill>
                <a:latin typeface="Times New Roman" panose="02020603050405020304" pitchFamily="18" charset="0"/>
                <a:cs typeface="Times New Roman" panose="02020603050405020304" pitchFamily="18" charset="0"/>
              </a:rPr>
              <a:t>The British had realized for the first time that financial assistance was needed from the administration for improvement of education in India.</a:t>
            </a:r>
          </a:p>
          <a:p>
            <a:pPr marL="514350" lvl="0" indent="-514350" algn="just">
              <a:buFont typeface="+mj-lt"/>
              <a:buAutoNum type="arabicPeriod"/>
            </a:pPr>
            <a:r>
              <a:rPr lang="en-US" sz="2300" b="1" dirty="0">
                <a:solidFill>
                  <a:schemeClr val="bg1"/>
                </a:solidFill>
                <a:latin typeface="Times New Roman" panose="02020603050405020304" pitchFamily="18" charset="0"/>
                <a:cs typeface="Times New Roman" panose="02020603050405020304" pitchFamily="18" charset="0"/>
              </a:rPr>
              <a:t>This Act had made clear that taking up of educational responsibility of Indian people by the East India Company was a legal right and responsibility to be performed.</a:t>
            </a:r>
          </a:p>
          <a:p>
            <a:pPr marL="514350" lvl="0" indent="-514350" algn="just">
              <a:buFont typeface="+mj-lt"/>
              <a:buAutoNum type="arabicPeriod"/>
            </a:pPr>
            <a:r>
              <a:rPr lang="en-US" sz="2300" b="1" dirty="0">
                <a:solidFill>
                  <a:schemeClr val="bg1"/>
                </a:solidFill>
                <a:latin typeface="Times New Roman" panose="02020603050405020304" pitchFamily="18" charset="0"/>
                <a:cs typeface="Times New Roman" panose="02020603050405020304" pitchFamily="18" charset="0"/>
              </a:rPr>
              <a:t>This Act made the Christian missionaries which were so long undertaking educational task on behalf of the company free to work on education according to their own line.</a:t>
            </a:r>
          </a:p>
          <a:p>
            <a:pPr marL="514350" lvl="0" indent="-514350" algn="just">
              <a:buFont typeface="+mj-lt"/>
              <a:buAutoNum type="arabicPeriod"/>
            </a:pPr>
            <a:r>
              <a:rPr lang="en-US" sz="2300" b="1" dirty="0">
                <a:solidFill>
                  <a:schemeClr val="bg1"/>
                </a:solidFill>
                <a:latin typeface="Times New Roman" panose="02020603050405020304" pitchFamily="18" charset="0"/>
                <a:cs typeface="Times New Roman" panose="02020603050405020304" pitchFamily="18" charset="0"/>
              </a:rPr>
              <a:t>This Act virtually opened up the way for western knowledge of literature and culture and science to develop in the country.</a:t>
            </a:r>
          </a:p>
          <a:p>
            <a:pPr marL="514350" lvl="0" indent="-514350" algn="just">
              <a:buFont typeface="+mj-lt"/>
              <a:buAutoNum type="arabicPeriod"/>
            </a:pPr>
            <a:endParaRPr lang="en-US" dirty="0"/>
          </a:p>
          <a:p>
            <a:pPr algn="just">
              <a:buNone/>
            </a:pPr>
            <a:endParaRPr lang="en-US" dirty="0"/>
          </a:p>
        </p:txBody>
      </p:sp>
      <p:sp>
        <p:nvSpPr>
          <p:cNvPr id="2" name="Title 1"/>
          <p:cNvSpPr>
            <a:spLocks noGrp="1"/>
          </p:cNvSpPr>
          <p:nvPr>
            <p:ph type="title"/>
          </p:nvPr>
        </p:nvSpPr>
        <p:spPr>
          <a:xfrm>
            <a:off x="152400" y="228600"/>
            <a:ext cx="8839200" cy="1447800"/>
          </a:xfrm>
        </p:spPr>
        <p:txBody>
          <a:bodyPr>
            <a:normAutofit fontScale="90000"/>
          </a:bodyPr>
          <a:lstStyle/>
          <a:p>
            <a:br>
              <a:rPr lang="en-US" sz="2200" b="1" dirty="0"/>
            </a:br>
            <a:br>
              <a:rPr lang="en-US" sz="2200" b="1" dirty="0"/>
            </a:br>
            <a:br>
              <a:rPr lang="en-US" sz="2200" b="1" dirty="0"/>
            </a:br>
            <a:r>
              <a:rPr lang="en-US" sz="2200" b="1" dirty="0">
                <a:solidFill>
                  <a:srgbClr val="C00000"/>
                </a:solidFill>
                <a:latin typeface="Times New Roman" panose="02020603050405020304" pitchFamily="18" charset="0"/>
                <a:cs typeface="Times New Roman" panose="02020603050405020304" pitchFamily="18" charset="0"/>
              </a:rPr>
              <a:t>How the educational clause of the charter act of 1813 led to the act of 1813 laid the foundation of state education beginning of modern education in India?/Why is it regarded that the charter al system in India?</a:t>
            </a:r>
            <a:br>
              <a:rPr lang="en-US" sz="2200" b="1" dirty="0">
                <a:solidFill>
                  <a:srgbClr val="C00000"/>
                </a:solidFill>
                <a:latin typeface="Times New Roman" panose="02020603050405020304" pitchFamily="18" charset="0"/>
                <a:cs typeface="Times New Roman" panose="02020603050405020304" pitchFamily="18" charset="0"/>
              </a:rPr>
            </a:br>
            <a:endParaRPr lang="en-US" sz="1800" b="1"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00800"/>
          </a:xfrm>
        </p:spPr>
        <p:txBody>
          <a:bodyPr>
            <a:normAutofit/>
          </a:bodyPr>
          <a:lstStyle/>
          <a:p>
            <a:pPr algn="just">
              <a:buNone/>
            </a:pPr>
            <a:r>
              <a:rPr lang="en-US" dirty="0"/>
              <a:t>		</a:t>
            </a:r>
            <a:r>
              <a:rPr lang="en-US" b="1" dirty="0">
                <a:solidFill>
                  <a:schemeClr val="bg1"/>
                </a:solidFill>
                <a:latin typeface="Times New Roman" panose="02020603050405020304" pitchFamily="18" charset="0"/>
                <a:cs typeface="Times New Roman" panose="02020603050405020304" pitchFamily="18" charset="0"/>
              </a:rPr>
              <a:t>The above realization of the Charter Act of 1813 had their relative impact on shaping the future pattern of Indian education. The educational provision of the Act (the annual sanction of one </a:t>
            </a:r>
            <a:r>
              <a:rPr lang="en-US" b="1" dirty="0" err="1">
                <a:solidFill>
                  <a:schemeClr val="bg1"/>
                </a:solidFill>
                <a:latin typeface="Times New Roman" panose="02020603050405020304" pitchFamily="18" charset="0"/>
                <a:cs typeface="Times New Roman" panose="02020603050405020304" pitchFamily="18" charset="0"/>
              </a:rPr>
              <a:t>lac</a:t>
            </a:r>
            <a:r>
              <a:rPr lang="en-US" b="1" dirty="0">
                <a:solidFill>
                  <a:schemeClr val="bg1"/>
                </a:solidFill>
                <a:latin typeface="Times New Roman" panose="02020603050405020304" pitchFamily="18" charset="0"/>
                <a:cs typeface="Times New Roman" panose="02020603050405020304" pitchFamily="18" charset="0"/>
              </a:rPr>
              <a:t> of rupees) had naturally made the concerned educational authorities in the country more conscious. It had led to the long standing controversy between the </a:t>
            </a:r>
            <a:r>
              <a:rPr lang="en-US" b="1" dirty="0" err="1">
                <a:solidFill>
                  <a:schemeClr val="bg1"/>
                </a:solidFill>
                <a:latin typeface="Times New Roman" panose="02020603050405020304" pitchFamily="18" charset="0"/>
                <a:cs typeface="Times New Roman" panose="02020603050405020304" pitchFamily="18" charset="0"/>
              </a:rPr>
              <a:t>Orientalists</a:t>
            </a:r>
            <a:r>
              <a:rPr lang="en-US" b="1" dirty="0">
                <a:solidFill>
                  <a:schemeClr val="bg1"/>
                </a:solidFill>
                <a:latin typeface="Times New Roman" panose="02020603050405020304" pitchFamily="18" charset="0"/>
                <a:cs typeface="Times New Roman" panose="02020603050405020304" pitchFamily="18" charset="0"/>
              </a:rPr>
              <a:t> and </a:t>
            </a:r>
            <a:r>
              <a:rPr lang="en-US" b="1" dirty="0" err="1">
                <a:solidFill>
                  <a:schemeClr val="bg1"/>
                </a:solidFill>
                <a:latin typeface="Times New Roman" panose="02020603050405020304" pitchFamily="18" charset="0"/>
                <a:cs typeface="Times New Roman" panose="02020603050405020304" pitchFamily="18" charset="0"/>
              </a:rPr>
              <a:t>Anglicists</a:t>
            </a:r>
            <a:r>
              <a:rPr lang="en-US" b="1" dirty="0">
                <a:solidFill>
                  <a:schemeClr val="bg1"/>
                </a:solidFill>
                <a:latin typeface="Times New Roman" panose="02020603050405020304" pitchFamily="18" charset="0"/>
                <a:cs typeface="Times New Roman" panose="02020603050405020304" pitchFamily="18" charset="0"/>
              </a:rPr>
              <a:t> in regard to aims and objectives of education, medium of instruction, method of imparting education and agency to take charge of education. The controversy had led to the formation of ‘General Committee of Public Instruction by the Governor General in 1823. In 1834, Lord Macaulay was appointed as a chairman of the committee and was entrusted a chairman of the committee and was entrusted with responsibility to settle (end) the dispute.</a:t>
            </a:r>
          </a:p>
          <a:p>
            <a:pPr>
              <a:buNone/>
            </a:pPr>
            <a:endParaRPr lang="en-US" dirty="0"/>
          </a:p>
        </p:txBody>
      </p:sp>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Autofit/>
          </a:bodyPr>
          <a:lstStyle/>
          <a:p>
            <a:pPr algn="just">
              <a:buNone/>
            </a:pPr>
            <a:r>
              <a:rPr lang="en-US" sz="2000" dirty="0"/>
              <a:t>		</a:t>
            </a:r>
            <a:r>
              <a:rPr lang="en-US" sz="2800" dirty="0">
                <a:solidFill>
                  <a:schemeClr val="bg1"/>
                </a:solidFill>
                <a:latin typeface="Times New Roman" panose="02020603050405020304" pitchFamily="18" charset="0"/>
                <a:cs typeface="Times New Roman" panose="02020603050405020304" pitchFamily="18" charset="0"/>
              </a:rPr>
              <a:t>Macaulay, who was an ardent supporter of western literature and science, had submitted his famous minute to the British government in support of the </a:t>
            </a:r>
            <a:r>
              <a:rPr lang="en-US" sz="2800" dirty="0" err="1">
                <a:solidFill>
                  <a:schemeClr val="bg1"/>
                </a:solidFill>
                <a:latin typeface="Times New Roman" panose="02020603050405020304" pitchFamily="18" charset="0"/>
                <a:cs typeface="Times New Roman" panose="02020603050405020304" pitchFamily="18" charset="0"/>
              </a:rPr>
              <a:t>Anglicists</a:t>
            </a:r>
            <a:r>
              <a:rPr lang="en-US" sz="2800" dirty="0">
                <a:solidFill>
                  <a:schemeClr val="bg1"/>
                </a:solidFill>
                <a:latin typeface="Times New Roman" panose="02020603050405020304" pitchFamily="18" charset="0"/>
                <a:cs typeface="Times New Roman" panose="02020603050405020304" pitchFamily="18" charset="0"/>
              </a:rPr>
              <a:t> stand. Lord W. </a:t>
            </a:r>
            <a:r>
              <a:rPr lang="en-US" sz="2800" dirty="0" err="1">
                <a:solidFill>
                  <a:schemeClr val="bg1"/>
                </a:solidFill>
                <a:latin typeface="Times New Roman" panose="02020603050405020304" pitchFamily="18" charset="0"/>
                <a:cs typeface="Times New Roman" panose="02020603050405020304" pitchFamily="18" charset="0"/>
              </a:rPr>
              <a:t>Bentinct</a:t>
            </a:r>
            <a:r>
              <a:rPr lang="en-US" sz="2800" dirty="0">
                <a:solidFill>
                  <a:schemeClr val="bg1"/>
                </a:solidFill>
                <a:latin typeface="Times New Roman" panose="02020603050405020304" pitchFamily="18" charset="0"/>
                <a:cs typeface="Times New Roman" panose="02020603050405020304" pitchFamily="18" charset="0"/>
              </a:rPr>
              <a:t>, the Governor General had accepted the recommendations of the Minute and accordingly approved it. By approving Macaulay’s Minute, he declared educational policy of the British government. The official educational policy had clearly intended to discourage oriental learning and gave impetus/ encouragement to western literature and science for the development of India. Lord </a:t>
            </a:r>
            <a:r>
              <a:rPr lang="en-US" sz="2800" dirty="0" err="1">
                <a:solidFill>
                  <a:schemeClr val="bg1"/>
                </a:solidFill>
                <a:latin typeface="Times New Roman" panose="02020603050405020304" pitchFamily="18" charset="0"/>
                <a:cs typeface="Times New Roman" panose="02020603050405020304" pitchFamily="18" charset="0"/>
              </a:rPr>
              <a:t>Aukland</a:t>
            </a:r>
            <a:r>
              <a:rPr lang="en-US" sz="2800" dirty="0">
                <a:solidFill>
                  <a:schemeClr val="bg1"/>
                </a:solidFill>
                <a:latin typeface="Times New Roman" panose="02020603050405020304" pitchFamily="18" charset="0"/>
                <a:cs typeface="Times New Roman" panose="02020603050405020304" pitchFamily="18" charset="0"/>
              </a:rPr>
              <a:t>, the Governor General followed by </a:t>
            </a:r>
            <a:r>
              <a:rPr lang="en-US" sz="2800" dirty="0" err="1">
                <a:solidFill>
                  <a:schemeClr val="bg1"/>
                </a:solidFill>
                <a:latin typeface="Times New Roman" panose="02020603050405020304" pitchFamily="18" charset="0"/>
                <a:cs typeface="Times New Roman" panose="02020603050405020304" pitchFamily="18" charset="0"/>
              </a:rPr>
              <a:t>Bentinct</a:t>
            </a:r>
            <a:r>
              <a:rPr lang="en-US" sz="2800" dirty="0">
                <a:solidFill>
                  <a:schemeClr val="bg1"/>
                </a:solidFill>
                <a:latin typeface="Times New Roman" panose="02020603050405020304" pitchFamily="18" charset="0"/>
                <a:cs typeface="Times New Roman" panose="02020603050405020304" pitchFamily="18" charset="0"/>
              </a:rPr>
              <a:t> had however slightly modified the government policy.</a:t>
            </a:r>
          </a:p>
          <a:p>
            <a:pPr algn="just">
              <a:buNone/>
            </a:pPr>
            <a:r>
              <a:rPr lang="en-US" sz="2800" dirty="0">
                <a:solidFill>
                  <a:schemeClr val="bg1"/>
                </a:solidFill>
              </a:rPr>
              <a:t>		</a:t>
            </a:r>
          </a:p>
        </p:txBody>
      </p:sp>
    </p:spTree>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248400"/>
          </a:xfrm>
        </p:spPr>
        <p:txBody>
          <a:bodyPr>
            <a:normAutofit/>
          </a:bodyPr>
          <a:lstStyle/>
          <a:p>
            <a:pPr algn="just">
              <a:buNone/>
            </a:pPr>
            <a:r>
              <a:rPr lang="en-US" dirty="0"/>
              <a:t>		</a:t>
            </a:r>
            <a:r>
              <a:rPr lang="en-US" dirty="0">
                <a:solidFill>
                  <a:schemeClr val="bg1"/>
                </a:solidFill>
                <a:latin typeface="Times New Roman" panose="02020603050405020304" pitchFamily="18" charset="0"/>
                <a:cs typeface="Times New Roman" panose="02020603050405020304" pitchFamily="18" charset="0"/>
              </a:rPr>
              <a:t>In the later period, to review educational progress in the country, the British parliament had formed a ‘Select Committee’ to make an enquiry on educational situation of India. Accordingly the committee came to India and prepared a long report to the British parliament. On the basis of the committee’s report, an official Dispatch or message was sent to the company in India on 19</a:t>
            </a:r>
            <a:r>
              <a:rPr lang="en-US" baseline="30000" dirty="0">
                <a:solidFill>
                  <a:schemeClr val="bg1"/>
                </a:solidFill>
                <a:latin typeface="Times New Roman" panose="02020603050405020304" pitchFamily="18" charset="0"/>
                <a:cs typeface="Times New Roman" panose="02020603050405020304" pitchFamily="18" charset="0"/>
              </a:rPr>
              <a:t>th</a:t>
            </a:r>
            <a:r>
              <a:rPr lang="en-US" dirty="0">
                <a:solidFill>
                  <a:schemeClr val="bg1"/>
                </a:solidFill>
                <a:latin typeface="Times New Roman" panose="02020603050405020304" pitchFamily="18" charset="0"/>
                <a:cs typeface="Times New Roman" panose="02020603050405020304" pitchFamily="18" charset="0"/>
              </a:rPr>
              <a:t> July, 1854. Sir Charles Wood was appointed as the president of the Board of Control for India. He took the major responsibility of sending the Dispatch. So the Dispatch is known as Wood’s dispatch of 1854. It had virtually aimed at modernization of Indian education in the line of the British system.</a:t>
            </a:r>
          </a:p>
          <a:p>
            <a:pPr algn="just">
              <a:buNone/>
            </a:pPr>
            <a:endParaRPr lang="en-US" dirty="0"/>
          </a:p>
          <a:p>
            <a:endParaRPr lang="en-US" dirty="0"/>
          </a:p>
        </p:txBody>
      </p:sp>
    </p:spTree>
  </p:cSld>
  <p:clrMapOvr>
    <a:masterClrMapping/>
  </p:clrMapOvr>
  <p:transition>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172200"/>
          </a:xfrm>
        </p:spPr>
        <p:txBody>
          <a:bodyPr>
            <a:normAutofit fontScale="92500" lnSpcReduction="10000"/>
          </a:bodyPr>
          <a:lstStyle/>
          <a:p>
            <a:pPr algn="just">
              <a:buNone/>
            </a:pPr>
            <a:r>
              <a:rPr lang="en-US" dirty="0"/>
              <a:t>		</a:t>
            </a:r>
            <a:r>
              <a:rPr lang="en-US" b="1" dirty="0">
                <a:solidFill>
                  <a:schemeClr val="bg1"/>
                </a:solidFill>
                <a:latin typeface="Times New Roman" panose="02020603050405020304" pitchFamily="18" charset="0"/>
                <a:cs typeface="Times New Roman" panose="02020603050405020304" pitchFamily="18" charset="0"/>
              </a:rPr>
              <a:t>Accordingly a net work of educational administration in the provinces had been designed under the DPIs and the inspecting officers to help them. Provision was made by the government for training of the teachers, giving grant-in-aid to the educational institutions on the basis of secularism. Three universities namely Calcutta, Bombay and Madras University were set up in 1857 in the pattern of London University.  These universities positively helped in the modernization of Indian society. Many educational institutions of the country were also made upgraded by the government.</a:t>
            </a:r>
          </a:p>
          <a:p>
            <a:pPr algn="just">
              <a:buNone/>
            </a:pPr>
            <a:r>
              <a:rPr lang="en-US" b="1" dirty="0">
                <a:solidFill>
                  <a:schemeClr val="bg1"/>
                </a:solidFill>
                <a:latin typeface="Times New Roman" panose="02020603050405020304" pitchFamily="18" charset="0"/>
                <a:cs typeface="Times New Roman" panose="02020603050405020304" pitchFamily="18" charset="0"/>
              </a:rPr>
              <a:t>		</a:t>
            </a:r>
          </a:p>
          <a:p>
            <a:pPr algn="just">
              <a:buNone/>
            </a:pPr>
            <a:r>
              <a:rPr lang="en-US" b="1" dirty="0">
                <a:solidFill>
                  <a:schemeClr val="bg1"/>
                </a:solidFill>
                <a:latin typeface="Times New Roman" panose="02020603050405020304" pitchFamily="18" charset="0"/>
                <a:cs typeface="Times New Roman" panose="02020603050405020304" pitchFamily="18" charset="0"/>
              </a:rPr>
              <a:t>		All these developments in the field of Indian education show that the Charter Act of 1813 had led to the beginning of reorganization and modernization of Indian education in the line of British system. Since then, a new era of educational administration and development was started throughout the country. Thus, the Charter Act of 1813 is said to be the foundation state of modern education system in the country</a:t>
            </a:r>
            <a:r>
              <a:rPr lang="en-US" dirty="0"/>
              <a:t>.</a:t>
            </a:r>
          </a:p>
          <a:p>
            <a:endParaRPr lang="en-US" dirty="0"/>
          </a:p>
        </p:txBody>
      </p:sp>
    </p:spTree>
  </p:cSld>
  <p:clrMapOvr>
    <a:masterClrMapping/>
  </p:clrMapOvr>
  <p:transition>
    <p:wedg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61</TotalTime>
  <Words>3757</Words>
  <Application>Microsoft Office PowerPoint</Application>
  <PresentationFormat>On-screen Show (4:3)</PresentationFormat>
  <Paragraphs>51</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Constantia</vt:lpstr>
      <vt:lpstr>Times New Roman</vt:lpstr>
      <vt:lpstr>Wingdings</vt:lpstr>
      <vt:lpstr>Wingdings 2</vt:lpstr>
      <vt:lpstr>Paper</vt:lpstr>
      <vt:lpstr>                     Charter Act of 1813: </vt:lpstr>
      <vt:lpstr>PowerPoint Presentation</vt:lpstr>
      <vt:lpstr>PowerPoint Presentation</vt:lpstr>
      <vt:lpstr>PowerPoint Presentation</vt:lpstr>
      <vt:lpstr>   How the educational clause of the charter act of 1813 led to the act of 1813 laid the foundation of state education beginning of modern education in India?/Why is it regarded that the charter al system in India? </vt:lpstr>
      <vt:lpstr>PowerPoint Presentation</vt:lpstr>
      <vt:lpstr>PowerPoint Presentation</vt:lpstr>
      <vt:lpstr>PowerPoint Presentation</vt:lpstr>
      <vt:lpstr>PowerPoint Presentation</vt:lpstr>
      <vt:lpstr> Anglicists- Classicists Controversy </vt:lpstr>
      <vt:lpstr>PowerPoint Presentation</vt:lpstr>
      <vt:lpstr>PowerPoint Presentation</vt:lpstr>
      <vt:lpstr>PowerPoint Presentation</vt:lpstr>
      <vt:lpstr>PowerPoint Presentation</vt:lpstr>
      <vt:lpstr>   Lord Macaulay’s Role to end the Controversy: </vt:lpstr>
      <vt:lpstr>PowerPoint Presentation</vt:lpstr>
      <vt:lpstr>PowerPoint Presentation</vt:lpstr>
      <vt:lpstr>PowerPoint Presentation</vt:lpstr>
      <vt:lpstr> Bentinck’s Educational Policy in ending the controversy: </vt:lpstr>
      <vt:lpstr>PowerPoint Presentation</vt:lpstr>
      <vt:lpstr>PowerPoint Presentation</vt:lpstr>
      <vt:lpstr>PowerPoint Presentation</vt:lpstr>
    </vt:vector>
  </TitlesOfParts>
  <Company>b:e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wander thirst </dc:creator>
  <cp:lastModifiedBy>Lenovo PC</cp:lastModifiedBy>
  <cp:revision>21</cp:revision>
  <dcterms:created xsi:type="dcterms:W3CDTF">2011-04-26T09:51:15Z</dcterms:created>
  <dcterms:modified xsi:type="dcterms:W3CDTF">2022-06-28T08:15:55Z</dcterms:modified>
</cp:coreProperties>
</file>